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16"/>
  </p:notesMasterIdLst>
  <p:sldIdLst>
    <p:sldId id="257" r:id="rId2"/>
    <p:sldId id="289" r:id="rId3"/>
    <p:sldId id="260" r:id="rId4"/>
    <p:sldId id="291" r:id="rId5"/>
    <p:sldId id="286" r:id="rId6"/>
    <p:sldId id="285" r:id="rId7"/>
    <p:sldId id="290" r:id="rId8"/>
    <p:sldId id="282" r:id="rId9"/>
    <p:sldId id="284" r:id="rId10"/>
    <p:sldId id="264" r:id="rId11"/>
    <p:sldId id="265" r:id="rId12"/>
    <p:sldId id="292" r:id="rId13"/>
    <p:sldId id="266"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55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7DE7FF-60C1-49B2-88C9-2ADD3384C45D}"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C0317B72-93D9-4A94-AEC5-94892520DB34}">
      <dgm:prSet phldrT="[Text]" custT="1"/>
      <dgm:spPr>
        <a:solidFill>
          <a:srgbClr val="92D050"/>
        </a:solidFill>
        <a:ln>
          <a:solidFill>
            <a:srgbClr val="00B050"/>
          </a:solidFill>
        </a:ln>
      </dgm:spPr>
      <dgm:t>
        <a:bodyPr/>
        <a:lstStyle/>
        <a:p>
          <a:r>
            <a:rPr lang="tr-TR" sz="1600" b="1" dirty="0">
              <a:latin typeface="Times New Roman" pitchFamily="18" charset="0"/>
              <a:cs typeface="Times New Roman" pitchFamily="18" charset="0"/>
            </a:rPr>
            <a:t>GÜÇLÜ</a:t>
          </a:r>
          <a:r>
            <a:rPr lang="tr-TR" sz="1500" b="1" dirty="0">
              <a:latin typeface="Times New Roman" pitchFamily="18" charset="0"/>
              <a:cs typeface="Times New Roman" pitchFamily="18" charset="0"/>
            </a:rPr>
            <a:t> </a:t>
          </a:r>
          <a:r>
            <a:rPr lang="tr-TR" sz="2000" b="1" dirty="0">
              <a:latin typeface="Times New Roman" pitchFamily="18" charset="0"/>
              <a:cs typeface="Times New Roman" pitchFamily="18" charset="0"/>
            </a:rPr>
            <a:t>YÖNLER</a:t>
          </a:r>
          <a:endParaRPr lang="en-US" sz="2000" dirty="0"/>
        </a:p>
      </dgm:t>
    </dgm:pt>
    <dgm:pt modelId="{DD171670-5205-41DA-AEFD-1E564B95B133}" type="parTrans" cxnId="{6199D293-B8AF-4554-B0D0-325BC55C1A09}">
      <dgm:prSet/>
      <dgm:spPr/>
      <dgm:t>
        <a:bodyPr/>
        <a:lstStyle/>
        <a:p>
          <a:endParaRPr lang="en-US"/>
        </a:p>
      </dgm:t>
    </dgm:pt>
    <dgm:pt modelId="{0F7156F9-B2D2-4129-AA12-9BC6C9155BEC}" type="sibTrans" cxnId="{6199D293-B8AF-4554-B0D0-325BC55C1A09}">
      <dgm:prSet/>
      <dgm:spPr/>
      <dgm:t>
        <a:bodyPr/>
        <a:lstStyle/>
        <a:p>
          <a:endParaRPr lang="en-US"/>
        </a:p>
      </dgm:t>
    </dgm:pt>
    <dgm:pt modelId="{43FEED7D-7371-4709-9DD2-CDA5E49170EB}">
      <dgm:prSet phldrT="[Text]"/>
      <dgm:spPr>
        <a:ln>
          <a:solidFill>
            <a:srgbClr val="00B050"/>
          </a:solidFill>
        </a:ln>
      </dgm:spPr>
      <dgm:t>
        <a:bodyPr/>
        <a:lstStyle/>
        <a:p>
          <a:r>
            <a:rPr lang="en-US" b="1" dirty="0">
              <a:solidFill>
                <a:srgbClr val="92D050"/>
              </a:solidFill>
              <a:effectLst>
                <a:innerShdw blurRad="63500" dist="76200" dir="13500000">
                  <a:prstClr val="black">
                    <a:alpha val="38000"/>
                  </a:prstClr>
                </a:innerShdw>
              </a:effectLst>
              <a:latin typeface="Times New Roman" pitchFamily="18" charset="0"/>
              <a:cs typeface="Times New Roman" pitchFamily="18" charset="0"/>
            </a:rPr>
            <a:t>S</a:t>
          </a:r>
          <a:endParaRPr lang="en-US" dirty="0">
            <a:solidFill>
              <a:srgbClr val="92D050"/>
            </a:solidFill>
          </a:endParaRPr>
        </a:p>
      </dgm:t>
    </dgm:pt>
    <dgm:pt modelId="{DB7C18D2-FCE0-4F90-84BE-2B598232AD99}" type="parTrans" cxnId="{BBA1D134-CE9D-44D5-8FFD-03D764C6005D}">
      <dgm:prSet/>
      <dgm:spPr/>
      <dgm:t>
        <a:bodyPr/>
        <a:lstStyle/>
        <a:p>
          <a:endParaRPr lang="en-US"/>
        </a:p>
      </dgm:t>
    </dgm:pt>
    <dgm:pt modelId="{5AD74B13-2AB6-4C18-AFF5-7ABDE6304C83}" type="sibTrans" cxnId="{BBA1D134-CE9D-44D5-8FFD-03D764C6005D}">
      <dgm:prSet/>
      <dgm:spPr/>
      <dgm:t>
        <a:bodyPr/>
        <a:lstStyle/>
        <a:p>
          <a:endParaRPr lang="en-US"/>
        </a:p>
      </dgm:t>
    </dgm:pt>
    <dgm:pt modelId="{911BDA97-D4F9-4449-8505-7A596C2265C8}">
      <dgm:prSet phldrT="[Text]"/>
      <dgm:spPr>
        <a:solidFill>
          <a:schemeClr val="accent2">
            <a:lumMod val="60000"/>
            <a:lumOff val="40000"/>
          </a:schemeClr>
        </a:solidFill>
        <a:ln>
          <a:solidFill>
            <a:schemeClr val="accent1">
              <a:lumMod val="50000"/>
            </a:schemeClr>
          </a:solidFill>
        </a:ln>
      </dgm:spPr>
      <dgm:t>
        <a:bodyPr/>
        <a:lstStyle/>
        <a:p>
          <a:r>
            <a:rPr lang="tr-TR" b="1" dirty="0">
              <a:latin typeface="Times New Roman" pitchFamily="18" charset="0"/>
              <a:cs typeface="Times New Roman" pitchFamily="18" charset="0"/>
            </a:rPr>
            <a:t>FIRSATLAR</a:t>
          </a:r>
          <a:endParaRPr lang="en-US" dirty="0"/>
        </a:p>
      </dgm:t>
    </dgm:pt>
    <dgm:pt modelId="{FE676311-7E88-442A-A629-BA066EABBE73}" type="parTrans" cxnId="{747A5B2A-4C3F-43AC-8382-4D1DA9AF8782}">
      <dgm:prSet/>
      <dgm:spPr/>
      <dgm:t>
        <a:bodyPr/>
        <a:lstStyle/>
        <a:p>
          <a:endParaRPr lang="en-US"/>
        </a:p>
      </dgm:t>
    </dgm:pt>
    <dgm:pt modelId="{4C6DBEE9-7019-40FC-9801-58754A4DFBC4}" type="sibTrans" cxnId="{747A5B2A-4C3F-43AC-8382-4D1DA9AF8782}">
      <dgm:prSet/>
      <dgm:spPr/>
      <dgm:t>
        <a:bodyPr/>
        <a:lstStyle/>
        <a:p>
          <a:endParaRPr lang="en-US"/>
        </a:p>
      </dgm:t>
    </dgm:pt>
    <dgm:pt modelId="{5DC4A825-CCF1-4644-910A-F77046477828}">
      <dgm:prSet phldrT="[Text]"/>
      <dgm:spPr>
        <a:ln>
          <a:solidFill>
            <a:schemeClr val="accent1">
              <a:lumMod val="50000"/>
            </a:schemeClr>
          </a:solidFill>
        </a:ln>
      </dgm:spPr>
      <dgm:t>
        <a:bodyPr/>
        <a:lstStyle/>
        <a:p>
          <a:r>
            <a:rPr lang="en-US" b="1" dirty="0">
              <a:solidFill>
                <a:schemeClr val="accent1">
                  <a:lumMod val="60000"/>
                  <a:lumOff val="40000"/>
                </a:schemeClr>
              </a:solidFill>
              <a:effectLst>
                <a:innerShdw blurRad="63500" dist="76200" dir="13500000">
                  <a:prstClr val="black">
                    <a:alpha val="38000"/>
                  </a:prstClr>
                </a:innerShdw>
              </a:effectLst>
              <a:latin typeface="Times New Roman" pitchFamily="18" charset="0"/>
              <a:cs typeface="Times New Roman" pitchFamily="18" charset="0"/>
            </a:rPr>
            <a:t>O</a:t>
          </a:r>
          <a:endParaRPr lang="en-US" dirty="0">
            <a:solidFill>
              <a:schemeClr val="accent1">
                <a:lumMod val="60000"/>
                <a:lumOff val="40000"/>
              </a:schemeClr>
            </a:solidFill>
          </a:endParaRPr>
        </a:p>
      </dgm:t>
    </dgm:pt>
    <dgm:pt modelId="{0A1CF4FD-0691-4BC2-9FA4-2E83CFE11E3E}" type="parTrans" cxnId="{5B03E72C-6A92-4E61-9551-6761655067DE}">
      <dgm:prSet/>
      <dgm:spPr/>
      <dgm:t>
        <a:bodyPr/>
        <a:lstStyle/>
        <a:p>
          <a:endParaRPr lang="en-US"/>
        </a:p>
      </dgm:t>
    </dgm:pt>
    <dgm:pt modelId="{E8B96A2F-6D20-4063-A67C-A11A2AA9988C}" type="sibTrans" cxnId="{5B03E72C-6A92-4E61-9551-6761655067DE}">
      <dgm:prSet/>
      <dgm:spPr/>
      <dgm:t>
        <a:bodyPr/>
        <a:lstStyle/>
        <a:p>
          <a:endParaRPr lang="en-US"/>
        </a:p>
      </dgm:t>
    </dgm:pt>
    <dgm:pt modelId="{3C2386AA-4D9F-4DE0-B0B1-AD6CD0A14962}">
      <dgm:prSet phldrT="[Text]"/>
      <dgm:spPr>
        <a:solidFill>
          <a:schemeClr val="accent6">
            <a:lumMod val="75000"/>
          </a:schemeClr>
        </a:solidFill>
        <a:ln>
          <a:solidFill>
            <a:schemeClr val="accent6">
              <a:lumMod val="50000"/>
            </a:schemeClr>
          </a:solidFill>
        </a:ln>
      </dgm:spPr>
      <dgm:t>
        <a:bodyPr/>
        <a:lstStyle/>
        <a:p>
          <a:r>
            <a:rPr lang="tr-TR" dirty="0">
              <a:latin typeface="Times New Roman" pitchFamily="18" charset="0"/>
              <a:cs typeface="Times New Roman" pitchFamily="18" charset="0"/>
            </a:rPr>
            <a:t>TEHDİTLER</a:t>
          </a:r>
          <a:endParaRPr lang="en-US" dirty="0"/>
        </a:p>
      </dgm:t>
    </dgm:pt>
    <dgm:pt modelId="{D151F32C-7101-468C-A3A3-28F2A28839FC}" type="parTrans" cxnId="{050A0185-6691-49DC-9744-80D32982F4D3}">
      <dgm:prSet/>
      <dgm:spPr/>
      <dgm:t>
        <a:bodyPr/>
        <a:lstStyle/>
        <a:p>
          <a:endParaRPr lang="en-US"/>
        </a:p>
      </dgm:t>
    </dgm:pt>
    <dgm:pt modelId="{0447BF0D-9CAC-42D4-8943-14AD1CFFA424}" type="sibTrans" cxnId="{050A0185-6691-49DC-9744-80D32982F4D3}">
      <dgm:prSet/>
      <dgm:spPr/>
      <dgm:t>
        <a:bodyPr/>
        <a:lstStyle/>
        <a:p>
          <a:endParaRPr lang="en-US"/>
        </a:p>
      </dgm:t>
    </dgm:pt>
    <dgm:pt modelId="{3836E246-69F1-4A32-927C-954A5B3DF83B}">
      <dgm:prSet phldrT="[Text]"/>
      <dgm:spPr>
        <a:ln>
          <a:solidFill>
            <a:schemeClr val="accent6">
              <a:lumMod val="75000"/>
            </a:schemeClr>
          </a:solidFill>
        </a:ln>
      </dgm:spPr>
      <dgm:t>
        <a:bodyPr/>
        <a:lstStyle/>
        <a:p>
          <a:r>
            <a:rPr lang="en-US" b="1" dirty="0">
              <a:solidFill>
                <a:schemeClr val="accent6">
                  <a:lumMod val="75000"/>
                </a:schemeClr>
              </a:solidFill>
              <a:effectLst>
                <a:innerShdw blurRad="63500" dist="76200" dir="13500000">
                  <a:prstClr val="black">
                    <a:alpha val="38000"/>
                  </a:prstClr>
                </a:innerShdw>
              </a:effectLst>
              <a:latin typeface="Times New Roman" pitchFamily="18" charset="0"/>
              <a:cs typeface="Times New Roman" pitchFamily="18" charset="0"/>
            </a:rPr>
            <a:t>T</a:t>
          </a:r>
          <a:endParaRPr lang="en-US" dirty="0">
            <a:solidFill>
              <a:schemeClr val="accent6">
                <a:lumMod val="75000"/>
              </a:schemeClr>
            </a:solidFill>
          </a:endParaRPr>
        </a:p>
      </dgm:t>
    </dgm:pt>
    <dgm:pt modelId="{A2FAD99B-230E-4740-B178-9CF3CB9DC088}" type="parTrans" cxnId="{B0E8008D-438B-4D23-A705-D6858E5CE886}">
      <dgm:prSet/>
      <dgm:spPr/>
      <dgm:t>
        <a:bodyPr/>
        <a:lstStyle/>
        <a:p>
          <a:endParaRPr lang="en-US"/>
        </a:p>
      </dgm:t>
    </dgm:pt>
    <dgm:pt modelId="{ECAAEF18-F2C9-42A1-A257-5B912C0C277F}" type="sibTrans" cxnId="{B0E8008D-438B-4D23-A705-D6858E5CE886}">
      <dgm:prSet/>
      <dgm:spPr/>
      <dgm:t>
        <a:bodyPr/>
        <a:lstStyle/>
        <a:p>
          <a:endParaRPr lang="en-US"/>
        </a:p>
      </dgm:t>
    </dgm:pt>
    <dgm:pt modelId="{771D5851-D03A-458E-BE1C-0DE0196EA697}">
      <dgm:prSet phldrT="[Text]" custT="1"/>
      <dgm:spPr>
        <a:solidFill>
          <a:schemeClr val="accent1">
            <a:lumMod val="60000"/>
            <a:lumOff val="40000"/>
          </a:schemeClr>
        </a:solidFill>
        <a:ln>
          <a:solidFill>
            <a:schemeClr val="accent2">
              <a:lumMod val="75000"/>
            </a:schemeClr>
          </a:solidFill>
        </a:ln>
      </dgm:spPr>
      <dgm:t>
        <a:bodyPr/>
        <a:lstStyle/>
        <a:p>
          <a:r>
            <a:rPr lang="en-US" sz="1500" b="1" dirty="0">
              <a:latin typeface="Times New Roman" pitchFamily="18" charset="0"/>
              <a:cs typeface="Times New Roman" pitchFamily="18" charset="0"/>
            </a:rPr>
            <a:t>ZAYIF</a:t>
          </a:r>
          <a:br>
            <a:rPr lang="en-US" sz="1500" b="1" dirty="0">
              <a:latin typeface="Times New Roman" pitchFamily="18" charset="0"/>
              <a:cs typeface="Times New Roman" pitchFamily="18" charset="0"/>
            </a:rPr>
          </a:br>
          <a:r>
            <a:rPr lang="en-US" sz="1500" b="1" dirty="0">
              <a:latin typeface="Times New Roman" pitchFamily="18" charset="0"/>
              <a:cs typeface="Times New Roman" pitchFamily="18" charset="0"/>
            </a:rPr>
            <a:t>Y</a:t>
          </a:r>
          <a:r>
            <a:rPr lang="tr-TR" sz="1500" b="1" dirty="0">
              <a:latin typeface="Times New Roman" pitchFamily="18" charset="0"/>
              <a:cs typeface="Times New Roman" pitchFamily="18" charset="0"/>
            </a:rPr>
            <a:t>ÖNLER</a:t>
          </a:r>
          <a:endParaRPr lang="en-US" sz="1500" dirty="0"/>
        </a:p>
      </dgm:t>
    </dgm:pt>
    <dgm:pt modelId="{F73F643E-E136-4589-ACD3-793BB95D0EB1}" type="parTrans" cxnId="{8542D8EC-2EBB-4810-9941-403E62B059B5}">
      <dgm:prSet/>
      <dgm:spPr/>
      <dgm:t>
        <a:bodyPr/>
        <a:lstStyle/>
        <a:p>
          <a:endParaRPr lang="en-US"/>
        </a:p>
      </dgm:t>
    </dgm:pt>
    <dgm:pt modelId="{420E3AC8-62D5-482E-9F97-9BE91A1663AD}" type="sibTrans" cxnId="{8542D8EC-2EBB-4810-9941-403E62B059B5}">
      <dgm:prSet/>
      <dgm:spPr/>
      <dgm:t>
        <a:bodyPr/>
        <a:lstStyle/>
        <a:p>
          <a:endParaRPr lang="en-US"/>
        </a:p>
      </dgm:t>
    </dgm:pt>
    <dgm:pt modelId="{C7FA12BF-672A-4AE6-B03A-B6BCDB4CB3B8}">
      <dgm:prSet phldrT="[Text]"/>
      <dgm:spPr>
        <a:ln>
          <a:solidFill>
            <a:schemeClr val="accent2">
              <a:lumMod val="75000"/>
            </a:schemeClr>
          </a:solidFill>
        </a:ln>
      </dgm:spPr>
      <dgm:t>
        <a:bodyPr/>
        <a:lstStyle/>
        <a:p>
          <a:r>
            <a:rPr lang="en-US" b="1" dirty="0">
              <a:solidFill>
                <a:schemeClr val="accent2">
                  <a:lumMod val="75000"/>
                </a:schemeClr>
              </a:solidFill>
              <a:effectLst>
                <a:innerShdw blurRad="63500" dist="76200" dir="13500000">
                  <a:prstClr val="black">
                    <a:alpha val="38000"/>
                  </a:prstClr>
                </a:innerShdw>
              </a:effectLst>
              <a:latin typeface="Times New Roman" pitchFamily="18" charset="0"/>
              <a:cs typeface="Times New Roman" pitchFamily="18" charset="0"/>
            </a:rPr>
            <a:t>W</a:t>
          </a:r>
          <a:endParaRPr lang="en-US" dirty="0">
            <a:solidFill>
              <a:schemeClr val="accent2">
                <a:lumMod val="75000"/>
              </a:schemeClr>
            </a:solidFill>
          </a:endParaRPr>
        </a:p>
      </dgm:t>
    </dgm:pt>
    <dgm:pt modelId="{2C3905B5-083F-4EB1-A661-036DAC335858}" type="parTrans" cxnId="{60A3A256-534F-498B-82F9-CBAEE648198B}">
      <dgm:prSet/>
      <dgm:spPr/>
      <dgm:t>
        <a:bodyPr/>
        <a:lstStyle/>
        <a:p>
          <a:endParaRPr lang="en-US"/>
        </a:p>
      </dgm:t>
    </dgm:pt>
    <dgm:pt modelId="{FD30467A-6EBB-4574-A841-2651C5D4BAB9}" type="sibTrans" cxnId="{60A3A256-534F-498B-82F9-CBAEE648198B}">
      <dgm:prSet/>
      <dgm:spPr/>
      <dgm:t>
        <a:bodyPr/>
        <a:lstStyle/>
        <a:p>
          <a:endParaRPr lang="en-US"/>
        </a:p>
      </dgm:t>
    </dgm:pt>
    <dgm:pt modelId="{C768F00A-A81A-4797-8D8B-B5FCC02EFA78}" type="pres">
      <dgm:prSet presAssocID="{FC7DE7FF-60C1-49B2-88C9-2ADD3384C45D}" presName="cycleMatrixDiagram" presStyleCnt="0">
        <dgm:presLayoutVars>
          <dgm:chMax val="1"/>
          <dgm:dir/>
          <dgm:animLvl val="lvl"/>
          <dgm:resizeHandles val="exact"/>
        </dgm:presLayoutVars>
      </dgm:prSet>
      <dgm:spPr/>
    </dgm:pt>
    <dgm:pt modelId="{BF69FBFD-D728-499D-9E16-0F89F1D5C78F}" type="pres">
      <dgm:prSet presAssocID="{FC7DE7FF-60C1-49B2-88C9-2ADD3384C45D}" presName="children" presStyleCnt="0"/>
      <dgm:spPr/>
    </dgm:pt>
    <dgm:pt modelId="{386DB96F-7855-435F-B648-9A14F453C21A}" type="pres">
      <dgm:prSet presAssocID="{FC7DE7FF-60C1-49B2-88C9-2ADD3384C45D}" presName="child1group" presStyleCnt="0"/>
      <dgm:spPr/>
    </dgm:pt>
    <dgm:pt modelId="{6AA866A7-5B98-4D7B-83E8-C638FC115B87}" type="pres">
      <dgm:prSet presAssocID="{FC7DE7FF-60C1-49B2-88C9-2ADD3384C45D}" presName="child1" presStyleLbl="bgAcc1" presStyleIdx="0" presStyleCnt="4"/>
      <dgm:spPr/>
    </dgm:pt>
    <dgm:pt modelId="{A5A8B4C0-0552-475F-9ADA-31C0B26B5391}" type="pres">
      <dgm:prSet presAssocID="{FC7DE7FF-60C1-49B2-88C9-2ADD3384C45D}" presName="child1Text" presStyleLbl="bgAcc1" presStyleIdx="0" presStyleCnt="4">
        <dgm:presLayoutVars>
          <dgm:bulletEnabled val="1"/>
        </dgm:presLayoutVars>
      </dgm:prSet>
      <dgm:spPr/>
    </dgm:pt>
    <dgm:pt modelId="{9B983651-30B4-42D8-AA98-9721D3691A83}" type="pres">
      <dgm:prSet presAssocID="{FC7DE7FF-60C1-49B2-88C9-2ADD3384C45D}" presName="child2group" presStyleCnt="0"/>
      <dgm:spPr/>
    </dgm:pt>
    <dgm:pt modelId="{09C1B8F6-5FB6-46EC-821A-8B836A10F1AA}" type="pres">
      <dgm:prSet presAssocID="{FC7DE7FF-60C1-49B2-88C9-2ADD3384C45D}" presName="child2" presStyleLbl="bgAcc1" presStyleIdx="1" presStyleCnt="4"/>
      <dgm:spPr/>
    </dgm:pt>
    <dgm:pt modelId="{01CDF16D-931E-4E90-8CE9-5288DE9D7AAB}" type="pres">
      <dgm:prSet presAssocID="{FC7DE7FF-60C1-49B2-88C9-2ADD3384C45D}" presName="child2Text" presStyleLbl="bgAcc1" presStyleIdx="1" presStyleCnt="4">
        <dgm:presLayoutVars>
          <dgm:bulletEnabled val="1"/>
        </dgm:presLayoutVars>
      </dgm:prSet>
      <dgm:spPr/>
    </dgm:pt>
    <dgm:pt modelId="{D4F85DBB-32CE-4690-8547-6D54BE6B1B58}" type="pres">
      <dgm:prSet presAssocID="{FC7DE7FF-60C1-49B2-88C9-2ADD3384C45D}" presName="child3group" presStyleCnt="0"/>
      <dgm:spPr/>
    </dgm:pt>
    <dgm:pt modelId="{9E7336C7-1283-4F92-BC77-001E3184E911}" type="pres">
      <dgm:prSet presAssocID="{FC7DE7FF-60C1-49B2-88C9-2ADD3384C45D}" presName="child3" presStyleLbl="bgAcc1" presStyleIdx="2" presStyleCnt="4"/>
      <dgm:spPr/>
    </dgm:pt>
    <dgm:pt modelId="{3D3FA983-ABEC-44D8-8480-032AC7FD0986}" type="pres">
      <dgm:prSet presAssocID="{FC7DE7FF-60C1-49B2-88C9-2ADD3384C45D}" presName="child3Text" presStyleLbl="bgAcc1" presStyleIdx="2" presStyleCnt="4">
        <dgm:presLayoutVars>
          <dgm:bulletEnabled val="1"/>
        </dgm:presLayoutVars>
      </dgm:prSet>
      <dgm:spPr/>
    </dgm:pt>
    <dgm:pt modelId="{E049AEBD-14BC-4205-99B1-EF4928CFF8BC}" type="pres">
      <dgm:prSet presAssocID="{FC7DE7FF-60C1-49B2-88C9-2ADD3384C45D}" presName="child4group" presStyleCnt="0"/>
      <dgm:spPr/>
    </dgm:pt>
    <dgm:pt modelId="{9E94C7E5-D79C-448D-A816-958D9B821EBD}" type="pres">
      <dgm:prSet presAssocID="{FC7DE7FF-60C1-49B2-88C9-2ADD3384C45D}" presName="child4" presStyleLbl="bgAcc1" presStyleIdx="3" presStyleCnt="4"/>
      <dgm:spPr/>
    </dgm:pt>
    <dgm:pt modelId="{B5AA9847-036E-4FA8-86B1-2A9BB1DD8441}" type="pres">
      <dgm:prSet presAssocID="{FC7DE7FF-60C1-49B2-88C9-2ADD3384C45D}" presName="child4Text" presStyleLbl="bgAcc1" presStyleIdx="3" presStyleCnt="4">
        <dgm:presLayoutVars>
          <dgm:bulletEnabled val="1"/>
        </dgm:presLayoutVars>
      </dgm:prSet>
      <dgm:spPr/>
    </dgm:pt>
    <dgm:pt modelId="{A99905B9-0D93-4803-B8F4-BBC7D90AADF6}" type="pres">
      <dgm:prSet presAssocID="{FC7DE7FF-60C1-49B2-88C9-2ADD3384C45D}" presName="childPlaceholder" presStyleCnt="0"/>
      <dgm:spPr/>
    </dgm:pt>
    <dgm:pt modelId="{00252C0C-5CE7-4E28-84FD-76DCF8CF3D9F}" type="pres">
      <dgm:prSet presAssocID="{FC7DE7FF-60C1-49B2-88C9-2ADD3384C45D}" presName="circle" presStyleCnt="0"/>
      <dgm:spPr/>
    </dgm:pt>
    <dgm:pt modelId="{4E838928-E949-49C5-BF4F-DFDCB9FD2021}" type="pres">
      <dgm:prSet presAssocID="{FC7DE7FF-60C1-49B2-88C9-2ADD3384C45D}" presName="quadrant1" presStyleLbl="node1" presStyleIdx="0" presStyleCnt="4">
        <dgm:presLayoutVars>
          <dgm:chMax val="1"/>
          <dgm:bulletEnabled val="1"/>
        </dgm:presLayoutVars>
      </dgm:prSet>
      <dgm:spPr/>
    </dgm:pt>
    <dgm:pt modelId="{16E82EC2-D878-479A-8541-DFA40ED84F6D}" type="pres">
      <dgm:prSet presAssocID="{FC7DE7FF-60C1-49B2-88C9-2ADD3384C45D}" presName="quadrant2" presStyleLbl="node1" presStyleIdx="1" presStyleCnt="4">
        <dgm:presLayoutVars>
          <dgm:chMax val="1"/>
          <dgm:bulletEnabled val="1"/>
        </dgm:presLayoutVars>
      </dgm:prSet>
      <dgm:spPr/>
    </dgm:pt>
    <dgm:pt modelId="{4C6D2F16-4A00-4543-A681-9CB109489F94}" type="pres">
      <dgm:prSet presAssocID="{FC7DE7FF-60C1-49B2-88C9-2ADD3384C45D}" presName="quadrant3" presStyleLbl="node1" presStyleIdx="2" presStyleCnt="4">
        <dgm:presLayoutVars>
          <dgm:chMax val="1"/>
          <dgm:bulletEnabled val="1"/>
        </dgm:presLayoutVars>
      </dgm:prSet>
      <dgm:spPr/>
    </dgm:pt>
    <dgm:pt modelId="{E7FA64D0-B69B-45A7-BC69-C06AB3193729}" type="pres">
      <dgm:prSet presAssocID="{FC7DE7FF-60C1-49B2-88C9-2ADD3384C45D}" presName="quadrant4" presStyleLbl="node1" presStyleIdx="3" presStyleCnt="4">
        <dgm:presLayoutVars>
          <dgm:chMax val="1"/>
          <dgm:bulletEnabled val="1"/>
        </dgm:presLayoutVars>
      </dgm:prSet>
      <dgm:spPr/>
    </dgm:pt>
    <dgm:pt modelId="{82465C66-5C12-4949-AA35-3C791B87DED0}" type="pres">
      <dgm:prSet presAssocID="{FC7DE7FF-60C1-49B2-88C9-2ADD3384C45D}" presName="quadrantPlaceholder" presStyleCnt="0"/>
      <dgm:spPr/>
    </dgm:pt>
    <dgm:pt modelId="{F7E15808-F0C6-45F2-98ED-C78A50AF2E41}" type="pres">
      <dgm:prSet presAssocID="{FC7DE7FF-60C1-49B2-88C9-2ADD3384C45D}" presName="center1" presStyleLbl="fgShp" presStyleIdx="0" presStyleCnt="2" custLinFactX="200000" custLinFactNeighborX="286327" custLinFactNeighborY="-4562"/>
      <dgm:spPr>
        <a:noFill/>
        <a:ln>
          <a:noFill/>
        </a:ln>
      </dgm:spPr>
    </dgm:pt>
    <dgm:pt modelId="{B0BA90EB-EE9C-4492-8D2A-6EED87C6137E}" type="pres">
      <dgm:prSet presAssocID="{FC7DE7FF-60C1-49B2-88C9-2ADD3384C45D}" presName="center2" presStyleLbl="fgShp" presStyleIdx="1" presStyleCnt="2" custLinFactX="218254" custLinFactNeighborX="300000" custLinFactNeighborY="79360"/>
      <dgm:spPr>
        <a:noFill/>
        <a:ln>
          <a:noFill/>
        </a:ln>
      </dgm:spPr>
    </dgm:pt>
  </dgm:ptLst>
  <dgm:cxnLst>
    <dgm:cxn modelId="{436A5A10-8E94-4E40-9646-404DDEE422CC}" type="presOf" srcId="{3C2386AA-4D9F-4DE0-B0B1-AD6CD0A14962}" destId="{4C6D2F16-4A00-4543-A681-9CB109489F94}" srcOrd="0" destOrd="0" presId="urn:microsoft.com/office/officeart/2005/8/layout/cycle4"/>
    <dgm:cxn modelId="{747A5B2A-4C3F-43AC-8382-4D1DA9AF8782}" srcId="{FC7DE7FF-60C1-49B2-88C9-2ADD3384C45D}" destId="{911BDA97-D4F9-4449-8505-7A596C2265C8}" srcOrd="1" destOrd="0" parTransId="{FE676311-7E88-442A-A629-BA066EABBE73}" sibTransId="{4C6DBEE9-7019-40FC-9801-58754A4DFBC4}"/>
    <dgm:cxn modelId="{5B03E72C-6A92-4E61-9551-6761655067DE}" srcId="{911BDA97-D4F9-4449-8505-7A596C2265C8}" destId="{5DC4A825-CCF1-4644-910A-F77046477828}" srcOrd="0" destOrd="0" parTransId="{0A1CF4FD-0691-4BC2-9FA4-2E83CFE11E3E}" sibTransId="{E8B96A2F-6D20-4063-A67C-A11A2AA9988C}"/>
    <dgm:cxn modelId="{AB46DC30-74F9-431D-87E5-60618D0B4CE0}" type="presOf" srcId="{771D5851-D03A-458E-BE1C-0DE0196EA697}" destId="{E7FA64D0-B69B-45A7-BC69-C06AB3193729}" srcOrd="0" destOrd="0" presId="urn:microsoft.com/office/officeart/2005/8/layout/cycle4"/>
    <dgm:cxn modelId="{81454E33-7BFE-44D3-B18C-8612EE6C3D66}" type="presOf" srcId="{C0317B72-93D9-4A94-AEC5-94892520DB34}" destId="{4E838928-E949-49C5-BF4F-DFDCB9FD2021}" srcOrd="0" destOrd="0" presId="urn:microsoft.com/office/officeart/2005/8/layout/cycle4"/>
    <dgm:cxn modelId="{BBA1D134-CE9D-44D5-8FFD-03D764C6005D}" srcId="{C0317B72-93D9-4A94-AEC5-94892520DB34}" destId="{43FEED7D-7371-4709-9DD2-CDA5E49170EB}" srcOrd="0" destOrd="0" parTransId="{DB7C18D2-FCE0-4F90-84BE-2B598232AD99}" sibTransId="{5AD74B13-2AB6-4C18-AFF5-7ABDE6304C83}"/>
    <dgm:cxn modelId="{90A4853A-DC56-414B-9AA6-CE6DCDDB5F6E}" type="presOf" srcId="{C7FA12BF-672A-4AE6-B03A-B6BCDB4CB3B8}" destId="{B5AA9847-036E-4FA8-86B1-2A9BB1DD8441}" srcOrd="1" destOrd="0" presId="urn:microsoft.com/office/officeart/2005/8/layout/cycle4"/>
    <dgm:cxn modelId="{9BBC3D43-52FF-4896-94B3-A8331F449F16}" type="presOf" srcId="{3836E246-69F1-4A32-927C-954A5B3DF83B}" destId="{9E7336C7-1283-4F92-BC77-001E3184E911}" srcOrd="0" destOrd="0" presId="urn:microsoft.com/office/officeart/2005/8/layout/cycle4"/>
    <dgm:cxn modelId="{BEB55673-5E85-40BE-B690-5A5D4C06DD82}" type="presOf" srcId="{911BDA97-D4F9-4449-8505-7A596C2265C8}" destId="{16E82EC2-D878-479A-8541-DFA40ED84F6D}" srcOrd="0" destOrd="0" presId="urn:microsoft.com/office/officeart/2005/8/layout/cycle4"/>
    <dgm:cxn modelId="{60A3A256-534F-498B-82F9-CBAEE648198B}" srcId="{771D5851-D03A-458E-BE1C-0DE0196EA697}" destId="{C7FA12BF-672A-4AE6-B03A-B6BCDB4CB3B8}" srcOrd="0" destOrd="0" parTransId="{2C3905B5-083F-4EB1-A661-036DAC335858}" sibTransId="{FD30467A-6EBB-4574-A841-2651C5D4BAB9}"/>
    <dgm:cxn modelId="{1D03E27F-F492-401B-97E0-3AA1774E3E80}" type="presOf" srcId="{43FEED7D-7371-4709-9DD2-CDA5E49170EB}" destId="{A5A8B4C0-0552-475F-9ADA-31C0B26B5391}" srcOrd="1" destOrd="0" presId="urn:microsoft.com/office/officeart/2005/8/layout/cycle4"/>
    <dgm:cxn modelId="{050A0185-6691-49DC-9744-80D32982F4D3}" srcId="{FC7DE7FF-60C1-49B2-88C9-2ADD3384C45D}" destId="{3C2386AA-4D9F-4DE0-B0B1-AD6CD0A14962}" srcOrd="2" destOrd="0" parTransId="{D151F32C-7101-468C-A3A3-28F2A28839FC}" sibTransId="{0447BF0D-9CAC-42D4-8943-14AD1CFFA424}"/>
    <dgm:cxn modelId="{B0E8008D-438B-4D23-A705-D6858E5CE886}" srcId="{3C2386AA-4D9F-4DE0-B0B1-AD6CD0A14962}" destId="{3836E246-69F1-4A32-927C-954A5B3DF83B}" srcOrd="0" destOrd="0" parTransId="{A2FAD99B-230E-4740-B178-9CF3CB9DC088}" sibTransId="{ECAAEF18-F2C9-42A1-A257-5B912C0C277F}"/>
    <dgm:cxn modelId="{6199D293-B8AF-4554-B0D0-325BC55C1A09}" srcId="{FC7DE7FF-60C1-49B2-88C9-2ADD3384C45D}" destId="{C0317B72-93D9-4A94-AEC5-94892520DB34}" srcOrd="0" destOrd="0" parTransId="{DD171670-5205-41DA-AEFD-1E564B95B133}" sibTransId="{0F7156F9-B2D2-4129-AA12-9BC6C9155BEC}"/>
    <dgm:cxn modelId="{42A3F396-9B70-4055-9D7E-8F5363125EC6}" type="presOf" srcId="{43FEED7D-7371-4709-9DD2-CDA5E49170EB}" destId="{6AA866A7-5B98-4D7B-83E8-C638FC115B87}" srcOrd="0" destOrd="0" presId="urn:microsoft.com/office/officeart/2005/8/layout/cycle4"/>
    <dgm:cxn modelId="{CD49D7AB-B528-4D0C-BEF7-88B885BB8D00}" type="presOf" srcId="{5DC4A825-CCF1-4644-910A-F77046477828}" destId="{09C1B8F6-5FB6-46EC-821A-8B836A10F1AA}" srcOrd="0" destOrd="0" presId="urn:microsoft.com/office/officeart/2005/8/layout/cycle4"/>
    <dgm:cxn modelId="{880F86B1-F2B3-485A-B8A5-BF3F12C67944}" type="presOf" srcId="{C7FA12BF-672A-4AE6-B03A-B6BCDB4CB3B8}" destId="{9E94C7E5-D79C-448D-A816-958D9B821EBD}" srcOrd="0" destOrd="0" presId="urn:microsoft.com/office/officeart/2005/8/layout/cycle4"/>
    <dgm:cxn modelId="{C0FAB9B7-60CC-4783-9B49-FD4454997E36}" type="presOf" srcId="{FC7DE7FF-60C1-49B2-88C9-2ADD3384C45D}" destId="{C768F00A-A81A-4797-8D8B-B5FCC02EFA78}" srcOrd="0" destOrd="0" presId="urn:microsoft.com/office/officeart/2005/8/layout/cycle4"/>
    <dgm:cxn modelId="{525B6DB8-FFFE-4693-B37D-3879D892FB01}" type="presOf" srcId="{5DC4A825-CCF1-4644-910A-F77046477828}" destId="{01CDF16D-931E-4E90-8CE9-5288DE9D7AAB}" srcOrd="1" destOrd="0" presId="urn:microsoft.com/office/officeart/2005/8/layout/cycle4"/>
    <dgm:cxn modelId="{8542D8EC-2EBB-4810-9941-403E62B059B5}" srcId="{FC7DE7FF-60C1-49B2-88C9-2ADD3384C45D}" destId="{771D5851-D03A-458E-BE1C-0DE0196EA697}" srcOrd="3" destOrd="0" parTransId="{F73F643E-E136-4589-ACD3-793BB95D0EB1}" sibTransId="{420E3AC8-62D5-482E-9F97-9BE91A1663AD}"/>
    <dgm:cxn modelId="{42176FEF-70F2-4E5F-99A3-BD47685DA400}" type="presOf" srcId="{3836E246-69F1-4A32-927C-954A5B3DF83B}" destId="{3D3FA983-ABEC-44D8-8480-032AC7FD0986}" srcOrd="1" destOrd="0" presId="urn:microsoft.com/office/officeart/2005/8/layout/cycle4"/>
    <dgm:cxn modelId="{EF59BF09-8E6B-4713-A65B-2A3ACB9B2D30}" type="presParOf" srcId="{C768F00A-A81A-4797-8D8B-B5FCC02EFA78}" destId="{BF69FBFD-D728-499D-9E16-0F89F1D5C78F}" srcOrd="0" destOrd="0" presId="urn:microsoft.com/office/officeart/2005/8/layout/cycle4"/>
    <dgm:cxn modelId="{45346A27-4897-4DFB-AA35-6420E7717D74}" type="presParOf" srcId="{BF69FBFD-D728-499D-9E16-0F89F1D5C78F}" destId="{386DB96F-7855-435F-B648-9A14F453C21A}" srcOrd="0" destOrd="0" presId="urn:microsoft.com/office/officeart/2005/8/layout/cycle4"/>
    <dgm:cxn modelId="{70C4EE79-82FF-44B7-804D-DA60D837DAEE}" type="presParOf" srcId="{386DB96F-7855-435F-B648-9A14F453C21A}" destId="{6AA866A7-5B98-4D7B-83E8-C638FC115B87}" srcOrd="0" destOrd="0" presId="urn:microsoft.com/office/officeart/2005/8/layout/cycle4"/>
    <dgm:cxn modelId="{35618475-B9F2-40BB-90C0-1951B9F547E8}" type="presParOf" srcId="{386DB96F-7855-435F-B648-9A14F453C21A}" destId="{A5A8B4C0-0552-475F-9ADA-31C0B26B5391}" srcOrd="1" destOrd="0" presId="urn:microsoft.com/office/officeart/2005/8/layout/cycle4"/>
    <dgm:cxn modelId="{FA49425C-0C9E-494C-A91A-2C130D31CA7F}" type="presParOf" srcId="{BF69FBFD-D728-499D-9E16-0F89F1D5C78F}" destId="{9B983651-30B4-42D8-AA98-9721D3691A83}" srcOrd="1" destOrd="0" presId="urn:microsoft.com/office/officeart/2005/8/layout/cycle4"/>
    <dgm:cxn modelId="{A4A3B782-08E3-47E0-A73C-5BF7EC90E9CE}" type="presParOf" srcId="{9B983651-30B4-42D8-AA98-9721D3691A83}" destId="{09C1B8F6-5FB6-46EC-821A-8B836A10F1AA}" srcOrd="0" destOrd="0" presId="urn:microsoft.com/office/officeart/2005/8/layout/cycle4"/>
    <dgm:cxn modelId="{565B9E65-61C1-4203-8AD6-A6E5D0171907}" type="presParOf" srcId="{9B983651-30B4-42D8-AA98-9721D3691A83}" destId="{01CDF16D-931E-4E90-8CE9-5288DE9D7AAB}" srcOrd="1" destOrd="0" presId="urn:microsoft.com/office/officeart/2005/8/layout/cycle4"/>
    <dgm:cxn modelId="{D70D5B1F-690D-487B-A65D-5238619699B2}" type="presParOf" srcId="{BF69FBFD-D728-499D-9E16-0F89F1D5C78F}" destId="{D4F85DBB-32CE-4690-8547-6D54BE6B1B58}" srcOrd="2" destOrd="0" presId="urn:microsoft.com/office/officeart/2005/8/layout/cycle4"/>
    <dgm:cxn modelId="{E6A43151-C382-4267-BE83-390EA195BF57}" type="presParOf" srcId="{D4F85DBB-32CE-4690-8547-6D54BE6B1B58}" destId="{9E7336C7-1283-4F92-BC77-001E3184E911}" srcOrd="0" destOrd="0" presId="urn:microsoft.com/office/officeart/2005/8/layout/cycle4"/>
    <dgm:cxn modelId="{92511B33-0FC8-4EEB-A052-93B29AECB4A7}" type="presParOf" srcId="{D4F85DBB-32CE-4690-8547-6D54BE6B1B58}" destId="{3D3FA983-ABEC-44D8-8480-032AC7FD0986}" srcOrd="1" destOrd="0" presId="urn:microsoft.com/office/officeart/2005/8/layout/cycle4"/>
    <dgm:cxn modelId="{E74B1449-EAFF-4F93-966E-2DE6A0E4D0A4}" type="presParOf" srcId="{BF69FBFD-D728-499D-9E16-0F89F1D5C78F}" destId="{E049AEBD-14BC-4205-99B1-EF4928CFF8BC}" srcOrd="3" destOrd="0" presId="urn:microsoft.com/office/officeart/2005/8/layout/cycle4"/>
    <dgm:cxn modelId="{22383F5C-A70D-4355-B165-2D30783823B6}" type="presParOf" srcId="{E049AEBD-14BC-4205-99B1-EF4928CFF8BC}" destId="{9E94C7E5-D79C-448D-A816-958D9B821EBD}" srcOrd="0" destOrd="0" presId="urn:microsoft.com/office/officeart/2005/8/layout/cycle4"/>
    <dgm:cxn modelId="{3171EFE6-5679-4140-8834-47AFBDE9A838}" type="presParOf" srcId="{E049AEBD-14BC-4205-99B1-EF4928CFF8BC}" destId="{B5AA9847-036E-4FA8-86B1-2A9BB1DD8441}" srcOrd="1" destOrd="0" presId="urn:microsoft.com/office/officeart/2005/8/layout/cycle4"/>
    <dgm:cxn modelId="{C4771F58-7133-4D4F-9574-FA8DA1FF2C62}" type="presParOf" srcId="{BF69FBFD-D728-499D-9E16-0F89F1D5C78F}" destId="{A99905B9-0D93-4803-B8F4-BBC7D90AADF6}" srcOrd="4" destOrd="0" presId="urn:microsoft.com/office/officeart/2005/8/layout/cycle4"/>
    <dgm:cxn modelId="{090BB2BB-E3A4-4781-A425-A873D9ED30C2}" type="presParOf" srcId="{C768F00A-A81A-4797-8D8B-B5FCC02EFA78}" destId="{00252C0C-5CE7-4E28-84FD-76DCF8CF3D9F}" srcOrd="1" destOrd="0" presId="urn:microsoft.com/office/officeart/2005/8/layout/cycle4"/>
    <dgm:cxn modelId="{51BB0D38-1B3E-485E-A6D0-93447A63CC7A}" type="presParOf" srcId="{00252C0C-5CE7-4E28-84FD-76DCF8CF3D9F}" destId="{4E838928-E949-49C5-BF4F-DFDCB9FD2021}" srcOrd="0" destOrd="0" presId="urn:microsoft.com/office/officeart/2005/8/layout/cycle4"/>
    <dgm:cxn modelId="{1201CFDD-626A-494D-9A9F-5E0A31675E77}" type="presParOf" srcId="{00252C0C-5CE7-4E28-84FD-76DCF8CF3D9F}" destId="{16E82EC2-D878-479A-8541-DFA40ED84F6D}" srcOrd="1" destOrd="0" presId="urn:microsoft.com/office/officeart/2005/8/layout/cycle4"/>
    <dgm:cxn modelId="{26A1F229-3383-4729-B048-2874AAB00ABB}" type="presParOf" srcId="{00252C0C-5CE7-4E28-84FD-76DCF8CF3D9F}" destId="{4C6D2F16-4A00-4543-A681-9CB109489F94}" srcOrd="2" destOrd="0" presId="urn:microsoft.com/office/officeart/2005/8/layout/cycle4"/>
    <dgm:cxn modelId="{3A4EA7D9-63C7-4072-A62B-C3B4A9ECB3C1}" type="presParOf" srcId="{00252C0C-5CE7-4E28-84FD-76DCF8CF3D9F}" destId="{E7FA64D0-B69B-45A7-BC69-C06AB3193729}" srcOrd="3" destOrd="0" presId="urn:microsoft.com/office/officeart/2005/8/layout/cycle4"/>
    <dgm:cxn modelId="{AB64E916-B585-421E-90CF-07B47609AE0B}" type="presParOf" srcId="{00252C0C-5CE7-4E28-84FD-76DCF8CF3D9F}" destId="{82465C66-5C12-4949-AA35-3C791B87DED0}" srcOrd="4" destOrd="0" presId="urn:microsoft.com/office/officeart/2005/8/layout/cycle4"/>
    <dgm:cxn modelId="{8E74C50B-3A35-4E63-8595-100CE7CBC274}" type="presParOf" srcId="{C768F00A-A81A-4797-8D8B-B5FCC02EFA78}" destId="{F7E15808-F0C6-45F2-98ED-C78A50AF2E41}" srcOrd="2" destOrd="0" presId="urn:microsoft.com/office/officeart/2005/8/layout/cycle4"/>
    <dgm:cxn modelId="{1F3E725F-F852-474B-99CD-D3A2B0E538C2}" type="presParOf" srcId="{C768F00A-A81A-4797-8D8B-B5FCC02EFA78}" destId="{B0BA90EB-EE9C-4492-8D2A-6EED87C6137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336C7-1283-4F92-BC77-001E3184E911}">
      <dsp:nvSpPr>
        <dsp:cNvPr id="0" name=""/>
        <dsp:cNvSpPr/>
      </dsp:nvSpPr>
      <dsp:spPr>
        <a:xfrm>
          <a:off x="4820850" y="3077654"/>
          <a:ext cx="2235825" cy="1448308"/>
        </a:xfrm>
        <a:prstGeom prst="roundRect">
          <a:avLst>
            <a:gd name="adj" fmla="val 10000"/>
          </a:avLst>
        </a:prstGeom>
        <a:solidFill>
          <a:schemeClr val="lt1">
            <a:alpha val="90000"/>
            <a:hueOff val="0"/>
            <a:satOff val="0"/>
            <a:lumOff val="0"/>
            <a:alphaOff val="0"/>
          </a:schemeClr>
        </a:solidFill>
        <a:ln w="1587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285750" lvl="1" indent="-285750" algn="l" defTabSz="1911350">
            <a:lnSpc>
              <a:spcPct val="90000"/>
            </a:lnSpc>
            <a:spcBef>
              <a:spcPct val="0"/>
            </a:spcBef>
            <a:spcAft>
              <a:spcPct val="15000"/>
            </a:spcAft>
            <a:buChar char="•"/>
          </a:pPr>
          <a:r>
            <a:rPr lang="en-US" sz="4300" b="1" kern="1200" dirty="0">
              <a:solidFill>
                <a:schemeClr val="accent6">
                  <a:lumMod val="75000"/>
                </a:schemeClr>
              </a:solidFill>
              <a:effectLst>
                <a:innerShdw blurRad="63500" dist="76200" dir="13500000">
                  <a:prstClr val="black">
                    <a:alpha val="38000"/>
                  </a:prstClr>
                </a:innerShdw>
              </a:effectLst>
              <a:latin typeface="Times New Roman" pitchFamily="18" charset="0"/>
              <a:cs typeface="Times New Roman" pitchFamily="18" charset="0"/>
            </a:rPr>
            <a:t>T</a:t>
          </a:r>
          <a:endParaRPr lang="en-US" sz="4300" kern="1200" dirty="0">
            <a:solidFill>
              <a:schemeClr val="accent6">
                <a:lumMod val="75000"/>
              </a:schemeClr>
            </a:solidFill>
          </a:endParaRPr>
        </a:p>
      </dsp:txBody>
      <dsp:txXfrm>
        <a:off x="5523412" y="3471546"/>
        <a:ext cx="1501448" cy="1022601"/>
      </dsp:txXfrm>
    </dsp:sp>
    <dsp:sp modelId="{9E94C7E5-D79C-448D-A816-958D9B821EBD}">
      <dsp:nvSpPr>
        <dsp:cNvPr id="0" name=""/>
        <dsp:cNvSpPr/>
      </dsp:nvSpPr>
      <dsp:spPr>
        <a:xfrm>
          <a:off x="1172924" y="3077654"/>
          <a:ext cx="2235825" cy="1448308"/>
        </a:xfrm>
        <a:prstGeom prst="roundRect">
          <a:avLst>
            <a:gd name="adj" fmla="val 10000"/>
          </a:avLst>
        </a:prstGeom>
        <a:solidFill>
          <a:schemeClr val="lt1">
            <a:alpha val="90000"/>
            <a:hueOff val="0"/>
            <a:satOff val="0"/>
            <a:lumOff val="0"/>
            <a:alphaOff val="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285750" lvl="1" indent="-285750" algn="l" defTabSz="1911350">
            <a:lnSpc>
              <a:spcPct val="90000"/>
            </a:lnSpc>
            <a:spcBef>
              <a:spcPct val="0"/>
            </a:spcBef>
            <a:spcAft>
              <a:spcPct val="15000"/>
            </a:spcAft>
            <a:buChar char="•"/>
          </a:pPr>
          <a:r>
            <a:rPr lang="en-US" sz="4300" b="1" kern="1200" dirty="0">
              <a:solidFill>
                <a:schemeClr val="accent2">
                  <a:lumMod val="75000"/>
                </a:schemeClr>
              </a:solidFill>
              <a:effectLst>
                <a:innerShdw blurRad="63500" dist="76200" dir="13500000">
                  <a:prstClr val="black">
                    <a:alpha val="38000"/>
                  </a:prstClr>
                </a:innerShdw>
              </a:effectLst>
              <a:latin typeface="Times New Roman" pitchFamily="18" charset="0"/>
              <a:cs typeface="Times New Roman" pitchFamily="18" charset="0"/>
            </a:rPr>
            <a:t>W</a:t>
          </a:r>
          <a:endParaRPr lang="en-US" sz="4300" kern="1200" dirty="0">
            <a:solidFill>
              <a:schemeClr val="accent2">
                <a:lumMod val="75000"/>
              </a:schemeClr>
            </a:solidFill>
          </a:endParaRPr>
        </a:p>
      </dsp:txBody>
      <dsp:txXfrm>
        <a:off x="1204739" y="3471546"/>
        <a:ext cx="1501448" cy="1022601"/>
      </dsp:txXfrm>
    </dsp:sp>
    <dsp:sp modelId="{09C1B8F6-5FB6-46EC-821A-8B836A10F1AA}">
      <dsp:nvSpPr>
        <dsp:cNvPr id="0" name=""/>
        <dsp:cNvSpPr/>
      </dsp:nvSpPr>
      <dsp:spPr>
        <a:xfrm>
          <a:off x="4820850" y="0"/>
          <a:ext cx="2235825" cy="1448308"/>
        </a:xfrm>
        <a:prstGeom prst="roundRect">
          <a:avLst>
            <a:gd name="adj" fmla="val 10000"/>
          </a:avLst>
        </a:prstGeom>
        <a:solidFill>
          <a:schemeClr val="lt1">
            <a:alpha val="90000"/>
            <a:hueOff val="0"/>
            <a:satOff val="0"/>
            <a:lumOff val="0"/>
            <a:alphaOff val="0"/>
          </a:schemeClr>
        </a:solidFill>
        <a:ln w="15875"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285750" lvl="1" indent="-285750" algn="l" defTabSz="1911350">
            <a:lnSpc>
              <a:spcPct val="90000"/>
            </a:lnSpc>
            <a:spcBef>
              <a:spcPct val="0"/>
            </a:spcBef>
            <a:spcAft>
              <a:spcPct val="15000"/>
            </a:spcAft>
            <a:buChar char="•"/>
          </a:pPr>
          <a:r>
            <a:rPr lang="en-US" sz="4300" b="1" kern="1200" dirty="0">
              <a:solidFill>
                <a:schemeClr val="accent1">
                  <a:lumMod val="60000"/>
                  <a:lumOff val="40000"/>
                </a:schemeClr>
              </a:solidFill>
              <a:effectLst>
                <a:innerShdw blurRad="63500" dist="76200" dir="13500000">
                  <a:prstClr val="black">
                    <a:alpha val="38000"/>
                  </a:prstClr>
                </a:innerShdw>
              </a:effectLst>
              <a:latin typeface="Times New Roman" pitchFamily="18" charset="0"/>
              <a:cs typeface="Times New Roman" pitchFamily="18" charset="0"/>
            </a:rPr>
            <a:t>O</a:t>
          </a:r>
          <a:endParaRPr lang="en-US" sz="4300" kern="1200" dirty="0">
            <a:solidFill>
              <a:schemeClr val="accent1">
                <a:lumMod val="60000"/>
                <a:lumOff val="40000"/>
              </a:schemeClr>
            </a:solidFill>
          </a:endParaRPr>
        </a:p>
      </dsp:txBody>
      <dsp:txXfrm>
        <a:off x="5523412" y="31815"/>
        <a:ext cx="1501448" cy="1022601"/>
      </dsp:txXfrm>
    </dsp:sp>
    <dsp:sp modelId="{6AA866A7-5B98-4D7B-83E8-C638FC115B87}">
      <dsp:nvSpPr>
        <dsp:cNvPr id="0" name=""/>
        <dsp:cNvSpPr/>
      </dsp:nvSpPr>
      <dsp:spPr>
        <a:xfrm>
          <a:off x="1172924" y="0"/>
          <a:ext cx="2235825" cy="1448308"/>
        </a:xfrm>
        <a:prstGeom prst="roundRect">
          <a:avLst>
            <a:gd name="adj" fmla="val 10000"/>
          </a:avLst>
        </a:prstGeom>
        <a:solidFill>
          <a:schemeClr val="lt1">
            <a:alpha val="90000"/>
            <a:hueOff val="0"/>
            <a:satOff val="0"/>
            <a:lumOff val="0"/>
            <a:alphaOff val="0"/>
          </a:schemeClr>
        </a:solidFill>
        <a:ln w="15875" cap="flat" cmpd="sng" algn="ctr">
          <a:solidFill>
            <a:srgbClr val="00B05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285750" lvl="1" indent="-285750" algn="l" defTabSz="1911350">
            <a:lnSpc>
              <a:spcPct val="90000"/>
            </a:lnSpc>
            <a:spcBef>
              <a:spcPct val="0"/>
            </a:spcBef>
            <a:spcAft>
              <a:spcPct val="15000"/>
            </a:spcAft>
            <a:buChar char="•"/>
          </a:pPr>
          <a:r>
            <a:rPr lang="en-US" sz="4300" b="1" kern="1200" dirty="0">
              <a:solidFill>
                <a:srgbClr val="92D050"/>
              </a:solidFill>
              <a:effectLst>
                <a:innerShdw blurRad="63500" dist="76200" dir="13500000">
                  <a:prstClr val="black">
                    <a:alpha val="38000"/>
                  </a:prstClr>
                </a:innerShdw>
              </a:effectLst>
              <a:latin typeface="Times New Roman" pitchFamily="18" charset="0"/>
              <a:cs typeface="Times New Roman" pitchFamily="18" charset="0"/>
            </a:rPr>
            <a:t>S</a:t>
          </a:r>
          <a:endParaRPr lang="en-US" sz="4300" kern="1200" dirty="0">
            <a:solidFill>
              <a:srgbClr val="92D050"/>
            </a:solidFill>
          </a:endParaRPr>
        </a:p>
      </dsp:txBody>
      <dsp:txXfrm>
        <a:off x="1204739" y="31815"/>
        <a:ext cx="1501448" cy="1022601"/>
      </dsp:txXfrm>
    </dsp:sp>
    <dsp:sp modelId="{4E838928-E949-49C5-BF4F-DFDCB9FD2021}">
      <dsp:nvSpPr>
        <dsp:cNvPr id="0" name=""/>
        <dsp:cNvSpPr/>
      </dsp:nvSpPr>
      <dsp:spPr>
        <a:xfrm>
          <a:off x="2109798" y="257979"/>
          <a:ext cx="1959741" cy="1959741"/>
        </a:xfrm>
        <a:prstGeom prst="pieWedge">
          <a:avLst/>
        </a:prstGeom>
        <a:solidFill>
          <a:srgbClr val="92D050"/>
        </a:solidFill>
        <a:ln w="15875"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tr-TR" sz="1600" b="1" kern="1200" dirty="0">
              <a:latin typeface="Times New Roman" pitchFamily="18" charset="0"/>
              <a:cs typeface="Times New Roman" pitchFamily="18" charset="0"/>
            </a:rPr>
            <a:t>GÜÇLÜ</a:t>
          </a:r>
          <a:r>
            <a:rPr lang="tr-TR" sz="1500" b="1" kern="1200" dirty="0">
              <a:latin typeface="Times New Roman" pitchFamily="18" charset="0"/>
              <a:cs typeface="Times New Roman" pitchFamily="18" charset="0"/>
            </a:rPr>
            <a:t> </a:t>
          </a:r>
          <a:r>
            <a:rPr lang="tr-TR" sz="2000" b="1" kern="1200" dirty="0">
              <a:latin typeface="Times New Roman" pitchFamily="18" charset="0"/>
              <a:cs typeface="Times New Roman" pitchFamily="18" charset="0"/>
            </a:rPr>
            <a:t>YÖNLER</a:t>
          </a:r>
          <a:endParaRPr lang="en-US" sz="2000" kern="1200" dirty="0"/>
        </a:p>
      </dsp:txBody>
      <dsp:txXfrm>
        <a:off x="2683793" y="831974"/>
        <a:ext cx="1385746" cy="1385746"/>
      </dsp:txXfrm>
    </dsp:sp>
    <dsp:sp modelId="{16E82EC2-D878-479A-8541-DFA40ED84F6D}">
      <dsp:nvSpPr>
        <dsp:cNvPr id="0" name=""/>
        <dsp:cNvSpPr/>
      </dsp:nvSpPr>
      <dsp:spPr>
        <a:xfrm rot="5400000">
          <a:off x="4160059" y="257979"/>
          <a:ext cx="1959741" cy="1959741"/>
        </a:xfrm>
        <a:prstGeom prst="pieWedge">
          <a:avLst/>
        </a:prstGeom>
        <a:solidFill>
          <a:schemeClr val="accent2">
            <a:lumMod val="60000"/>
            <a:lumOff val="40000"/>
          </a:schemeClr>
        </a:solidFill>
        <a:ln w="15875"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tr-TR" sz="1500" b="1" kern="1200" dirty="0">
              <a:latin typeface="Times New Roman" pitchFamily="18" charset="0"/>
              <a:cs typeface="Times New Roman" pitchFamily="18" charset="0"/>
            </a:rPr>
            <a:t>FIRSATLAR</a:t>
          </a:r>
          <a:endParaRPr lang="en-US" sz="1500" kern="1200" dirty="0"/>
        </a:p>
      </dsp:txBody>
      <dsp:txXfrm rot="-5400000">
        <a:off x="4160059" y="831974"/>
        <a:ext cx="1385746" cy="1385746"/>
      </dsp:txXfrm>
    </dsp:sp>
    <dsp:sp modelId="{4C6D2F16-4A00-4543-A681-9CB109489F94}">
      <dsp:nvSpPr>
        <dsp:cNvPr id="0" name=""/>
        <dsp:cNvSpPr/>
      </dsp:nvSpPr>
      <dsp:spPr>
        <a:xfrm rot="10800000">
          <a:off x="4160059" y="2308241"/>
          <a:ext cx="1959741" cy="1959741"/>
        </a:xfrm>
        <a:prstGeom prst="pieWedge">
          <a:avLst/>
        </a:prstGeom>
        <a:solidFill>
          <a:schemeClr val="accent6">
            <a:lumMod val="75000"/>
          </a:schemeClr>
        </a:solidFill>
        <a:ln w="15875"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tr-TR" sz="1500" kern="1200" dirty="0">
              <a:latin typeface="Times New Roman" pitchFamily="18" charset="0"/>
              <a:cs typeface="Times New Roman" pitchFamily="18" charset="0"/>
            </a:rPr>
            <a:t>TEHDİTLER</a:t>
          </a:r>
          <a:endParaRPr lang="en-US" sz="1500" kern="1200" dirty="0"/>
        </a:p>
      </dsp:txBody>
      <dsp:txXfrm rot="10800000">
        <a:off x="4160059" y="2308241"/>
        <a:ext cx="1385746" cy="1385746"/>
      </dsp:txXfrm>
    </dsp:sp>
    <dsp:sp modelId="{E7FA64D0-B69B-45A7-BC69-C06AB3193729}">
      <dsp:nvSpPr>
        <dsp:cNvPr id="0" name=""/>
        <dsp:cNvSpPr/>
      </dsp:nvSpPr>
      <dsp:spPr>
        <a:xfrm rot="16200000">
          <a:off x="2109798" y="2308241"/>
          <a:ext cx="1959741" cy="1959741"/>
        </a:xfrm>
        <a:prstGeom prst="pieWedge">
          <a:avLst/>
        </a:prstGeom>
        <a:solidFill>
          <a:schemeClr val="accent1">
            <a:lumMod val="60000"/>
            <a:lumOff val="4000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Times New Roman" pitchFamily="18" charset="0"/>
              <a:cs typeface="Times New Roman" pitchFamily="18" charset="0"/>
            </a:rPr>
            <a:t>ZAYIF</a:t>
          </a:r>
          <a:br>
            <a:rPr lang="en-US" sz="1500" b="1" kern="1200" dirty="0">
              <a:latin typeface="Times New Roman" pitchFamily="18" charset="0"/>
              <a:cs typeface="Times New Roman" pitchFamily="18" charset="0"/>
            </a:rPr>
          </a:br>
          <a:r>
            <a:rPr lang="en-US" sz="1500" b="1" kern="1200" dirty="0">
              <a:latin typeface="Times New Roman" pitchFamily="18" charset="0"/>
              <a:cs typeface="Times New Roman" pitchFamily="18" charset="0"/>
            </a:rPr>
            <a:t>Y</a:t>
          </a:r>
          <a:r>
            <a:rPr lang="tr-TR" sz="1500" b="1" kern="1200" dirty="0">
              <a:latin typeface="Times New Roman" pitchFamily="18" charset="0"/>
              <a:cs typeface="Times New Roman" pitchFamily="18" charset="0"/>
            </a:rPr>
            <a:t>ÖNLER</a:t>
          </a:r>
          <a:endParaRPr lang="en-US" sz="1500" kern="1200" dirty="0"/>
        </a:p>
      </dsp:txBody>
      <dsp:txXfrm rot="5400000">
        <a:off x="2683793" y="2308241"/>
        <a:ext cx="1385746" cy="1385746"/>
      </dsp:txXfrm>
    </dsp:sp>
    <dsp:sp modelId="{F7E15808-F0C6-45F2-98ED-C78A50AF2E41}">
      <dsp:nvSpPr>
        <dsp:cNvPr id="0" name=""/>
        <dsp:cNvSpPr/>
      </dsp:nvSpPr>
      <dsp:spPr>
        <a:xfrm>
          <a:off x="7067125" y="1828803"/>
          <a:ext cx="676631" cy="588375"/>
        </a:xfrm>
        <a:prstGeom prst="circularArrow">
          <a:avLst/>
        </a:prstGeom>
        <a:noFill/>
        <a:ln w="15875" cap="flat" cmpd="sng" algn="ctr">
          <a:noFill/>
          <a:prstDash val="solid"/>
        </a:ln>
        <a:effectLst/>
      </dsp:spPr>
      <dsp:style>
        <a:lnRef idx="2">
          <a:scrgbClr r="0" g="0" b="0"/>
        </a:lnRef>
        <a:fillRef idx="1">
          <a:scrgbClr r="0" g="0" b="0"/>
        </a:fillRef>
        <a:effectRef idx="0">
          <a:scrgbClr r="0" g="0" b="0"/>
        </a:effectRef>
        <a:fontRef idx="minor"/>
      </dsp:style>
    </dsp:sp>
    <dsp:sp modelId="{B0BA90EB-EE9C-4492-8D2A-6EED87C6137E}">
      <dsp:nvSpPr>
        <dsp:cNvPr id="0" name=""/>
        <dsp:cNvSpPr/>
      </dsp:nvSpPr>
      <dsp:spPr>
        <a:xfrm rot="10800000">
          <a:off x="7283153" y="2548877"/>
          <a:ext cx="676631" cy="588375"/>
        </a:xfrm>
        <a:prstGeom prst="circularArrow">
          <a:avLst/>
        </a:prstGeom>
        <a:noFill/>
        <a:ln w="1587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64161B-A409-4512-A2D1-4933EFB704DC}" type="datetimeFigureOut">
              <a:rPr lang="tr-TR" smtClean="0"/>
              <a:t>10.05.2020</a:t>
            </a:fld>
            <a:endParaRPr lang="tr-TR"/>
          </a:p>
        </p:txBody>
      </p:sp>
      <p:sp>
        <p:nvSpPr>
          <p:cNvPr id="4" name="Slayt Görüntüsü Yer Tutucus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7B6C38-5ACF-45A1-8039-45213702B529}" type="slidenum">
              <a:rPr lang="tr-TR" smtClean="0"/>
              <a:t>‹#›</a:t>
            </a:fld>
            <a:endParaRPr lang="tr-TR"/>
          </a:p>
        </p:txBody>
      </p:sp>
    </p:spTree>
    <p:extLst>
      <p:ext uri="{BB962C8B-B14F-4D97-AF65-F5344CB8AC3E}">
        <p14:creationId xmlns:p14="http://schemas.microsoft.com/office/powerpoint/2010/main" val="4162324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7B6C38-5ACF-45A1-8039-45213702B529}"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967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657B6C38-5ACF-45A1-8039-45213702B529}" type="slidenum">
              <a:rPr lang="tr-TR" smtClean="0"/>
              <a:t>7</a:t>
            </a:fld>
            <a:endParaRPr lang="tr-TR"/>
          </a:p>
        </p:txBody>
      </p:sp>
    </p:spTree>
    <p:extLst>
      <p:ext uri="{BB962C8B-B14F-4D97-AF65-F5344CB8AC3E}">
        <p14:creationId xmlns:p14="http://schemas.microsoft.com/office/powerpoint/2010/main" val="286293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a:t>Asıl başlık stili için tıklatın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tıklatın</a:t>
            </a:r>
            <a:endParaRPr lang="en-US" dirty="0"/>
          </a:p>
        </p:txBody>
      </p:sp>
      <p:sp>
        <p:nvSpPr>
          <p:cNvPr id="4" name="Date Placeholder 3"/>
          <p:cNvSpPr>
            <a:spLocks noGrp="1"/>
          </p:cNvSpPr>
          <p:nvPr>
            <p:ph type="dt" sz="half" idx="10"/>
          </p:nvPr>
        </p:nvSpPr>
        <p:spPr/>
        <p:txBody>
          <a:bodyPr/>
          <a:lstStyle/>
          <a:p>
            <a:fld id="{54A857C3-DC07-4263-8222-824F2F552D74}"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6AC24-AC1B-4788-8A72-E7F78916B5D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27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A857C3-DC07-4263-8222-824F2F552D74}"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6AC24-AC1B-4788-8A72-E7F78916B5DF}" type="slidenum">
              <a:rPr lang="en-US" smtClean="0"/>
              <a:t>‹#›</a:t>
            </a:fld>
            <a:endParaRPr lang="en-US"/>
          </a:p>
        </p:txBody>
      </p:sp>
    </p:spTree>
    <p:extLst>
      <p:ext uri="{BB962C8B-B14F-4D97-AF65-F5344CB8AC3E}">
        <p14:creationId xmlns:p14="http://schemas.microsoft.com/office/powerpoint/2010/main" val="1716831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A857C3-DC07-4263-8222-824F2F552D74}"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6AC24-AC1B-4788-8A72-E7F78916B5DF}" type="slidenum">
              <a:rPr lang="en-US" smtClean="0"/>
              <a:t>‹#›</a:t>
            </a:fld>
            <a:endParaRPr lang="en-US"/>
          </a:p>
        </p:txBody>
      </p:sp>
    </p:spTree>
    <p:extLst>
      <p:ext uri="{BB962C8B-B14F-4D97-AF65-F5344CB8AC3E}">
        <p14:creationId xmlns:p14="http://schemas.microsoft.com/office/powerpoint/2010/main" val="317787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A857C3-DC07-4263-8222-824F2F552D74}"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6AC24-AC1B-4788-8A72-E7F78916B5DF}" type="slidenum">
              <a:rPr lang="en-US" smtClean="0"/>
              <a:t>‹#›</a:t>
            </a:fld>
            <a:endParaRPr lang="en-US"/>
          </a:p>
        </p:txBody>
      </p:sp>
    </p:spTree>
    <p:extLst>
      <p:ext uri="{BB962C8B-B14F-4D97-AF65-F5344CB8AC3E}">
        <p14:creationId xmlns:p14="http://schemas.microsoft.com/office/powerpoint/2010/main" val="2099192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54A857C3-DC07-4263-8222-824F2F552D74}"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6AC24-AC1B-4788-8A72-E7F78916B5D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315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a:t>Asıl başlık stili için tıklatın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4A857C3-DC07-4263-8222-824F2F552D74}" type="datetimeFigureOut">
              <a:rPr lang="en-US" smtClean="0"/>
              <a:t>5/10/2020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6AC24-AC1B-4788-8A72-E7F78916B5DF}" type="slidenum">
              <a:rPr lang="en-US" smtClean="0"/>
              <a:t>‹#›</a:t>
            </a:fld>
            <a:endParaRPr lang="en-US"/>
          </a:p>
        </p:txBody>
      </p:sp>
    </p:spTree>
    <p:extLst>
      <p:ext uri="{BB962C8B-B14F-4D97-AF65-F5344CB8AC3E}">
        <p14:creationId xmlns:p14="http://schemas.microsoft.com/office/powerpoint/2010/main" val="1242744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a:t>Asıl başlık stili için tıklatın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Content Placeholder 3"/>
          <p:cNvSpPr>
            <a:spLocks noGrp="1"/>
          </p:cNvSpPr>
          <p:nvPr>
            <p:ph sz="half" idx="2"/>
          </p:nvPr>
        </p:nvSpPr>
        <p:spPr>
          <a:xfrm>
            <a:off x="1097280" y="2582334"/>
            <a:ext cx="4937760" cy="33782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Content Placeholder 5"/>
          <p:cNvSpPr>
            <a:spLocks noGrp="1"/>
          </p:cNvSpPr>
          <p:nvPr>
            <p:ph sz="quarter" idx="4"/>
          </p:nvPr>
        </p:nvSpPr>
        <p:spPr>
          <a:xfrm>
            <a:off x="6217920" y="2582334"/>
            <a:ext cx="4937760" cy="33782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4A857C3-DC07-4263-8222-824F2F552D74}" type="datetimeFigureOut">
              <a:rPr lang="en-US" smtClean="0"/>
              <a:t>5/10/2020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6AC24-AC1B-4788-8A72-E7F78916B5DF}" type="slidenum">
              <a:rPr lang="en-US" smtClean="0"/>
              <a:t>‹#›</a:t>
            </a:fld>
            <a:endParaRPr lang="en-US"/>
          </a:p>
        </p:txBody>
      </p:sp>
    </p:spTree>
    <p:extLst>
      <p:ext uri="{BB962C8B-B14F-4D97-AF65-F5344CB8AC3E}">
        <p14:creationId xmlns:p14="http://schemas.microsoft.com/office/powerpoint/2010/main" val="170872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54A857C3-DC07-4263-8222-824F2F552D74}" type="datetimeFigureOut">
              <a:rPr lang="en-US" smtClean="0"/>
              <a:t>5/10/2020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6AC24-AC1B-4788-8A72-E7F78916B5DF}" type="slidenum">
              <a:rPr lang="en-US" smtClean="0"/>
              <a:t>‹#›</a:t>
            </a:fld>
            <a:endParaRPr lang="en-US"/>
          </a:p>
        </p:txBody>
      </p:sp>
    </p:spTree>
    <p:extLst>
      <p:ext uri="{BB962C8B-B14F-4D97-AF65-F5344CB8AC3E}">
        <p14:creationId xmlns:p14="http://schemas.microsoft.com/office/powerpoint/2010/main" val="1623906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4A857C3-DC07-4263-8222-824F2F552D74}" type="datetimeFigureOut">
              <a:rPr lang="en-US" smtClean="0"/>
              <a:t>5/10/2020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786AC24-AC1B-4788-8A72-E7F78916B5DF}" type="slidenum">
              <a:rPr lang="en-US" smtClean="0"/>
              <a:t>‹#›</a:t>
            </a:fld>
            <a:endParaRPr lang="en-US"/>
          </a:p>
        </p:txBody>
      </p:sp>
    </p:spTree>
    <p:extLst>
      <p:ext uri="{BB962C8B-B14F-4D97-AF65-F5344CB8AC3E}">
        <p14:creationId xmlns:p14="http://schemas.microsoft.com/office/powerpoint/2010/main" val="2978843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a:t>Asıl başlık stili için tıklatın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4A857C3-DC07-4263-8222-824F2F552D74}" type="datetimeFigureOut">
              <a:rPr lang="en-US" smtClean="0"/>
              <a:t>5/10/2020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786AC24-AC1B-4788-8A72-E7F78916B5DF}" type="slidenum">
              <a:rPr lang="en-US" smtClean="0"/>
              <a:t>‹#›</a:t>
            </a:fld>
            <a:endParaRPr lang="en-US"/>
          </a:p>
        </p:txBody>
      </p:sp>
    </p:spTree>
    <p:extLst>
      <p:ext uri="{BB962C8B-B14F-4D97-AF65-F5344CB8AC3E}">
        <p14:creationId xmlns:p14="http://schemas.microsoft.com/office/powerpoint/2010/main" val="857293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54A857C3-DC07-4263-8222-824F2F552D74}" type="datetimeFigureOut">
              <a:rPr lang="en-US" smtClean="0"/>
              <a:t>5/10/2020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6AC24-AC1B-4788-8A72-E7F78916B5DF}" type="slidenum">
              <a:rPr lang="en-US" smtClean="0"/>
              <a:t>‹#›</a:t>
            </a:fld>
            <a:endParaRPr lang="en-US"/>
          </a:p>
        </p:txBody>
      </p:sp>
    </p:spTree>
    <p:extLst>
      <p:ext uri="{BB962C8B-B14F-4D97-AF65-F5344CB8AC3E}">
        <p14:creationId xmlns:p14="http://schemas.microsoft.com/office/powerpoint/2010/main" val="3021494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a:t>Asıl başlık stili için tıklatın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4A857C3-DC07-4263-8222-824F2F552D74}" type="datetimeFigureOut">
              <a:rPr lang="en-US" smtClean="0"/>
              <a:t>5/10/2020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786AC24-AC1B-4788-8A72-E7F78916B5D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47268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01142" y="2244053"/>
            <a:ext cx="6096000" cy="569387"/>
          </a:xfrm>
          <a:prstGeom prst="rect">
            <a:avLst/>
          </a:prstGeom>
        </p:spPr>
        <p:txBody>
          <a:bodyPr>
            <a:spAutoFit/>
          </a:bodyPr>
          <a:lstStyle/>
          <a:p>
            <a:r>
              <a:rPr lang="en-US" sz="1300" b="1" dirty="0">
                <a:solidFill>
                  <a:srgbClr val="000000"/>
                </a:solidFill>
                <a:latin typeface="Calibri" panose="020F0502020204030204" pitchFamily="34" charset="0"/>
                <a:ea typeface="Verdana" panose="020B0604030504040204" pitchFamily="34" charset="0"/>
                <a:cs typeface="Calibri" panose="020F0502020204030204" pitchFamily="34" charset="0"/>
              </a:rPr>
              <a:t>BEYPAZARI İLÇESİ SWOT ANALİZİ </a:t>
            </a:r>
            <a:endPar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(Tarım-çevre</a:t>
            </a:r>
            <a:r>
              <a:rPr lang="en-US" sz="1300" b="1" dirty="0">
                <a:solidFill>
                  <a:srgbClr val="000000"/>
                </a:solidFill>
                <a:latin typeface="Calibri" panose="020F0502020204030204" pitchFamily="34" charset="0"/>
                <a:ea typeface="Verdana" panose="020B0604030504040204" pitchFamily="34" charset="0"/>
                <a:cs typeface="Calibri" panose="020F0502020204030204" pitchFamily="34" charset="0"/>
              </a:rPr>
              <a:t>–</a:t>
            </a:r>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kalkınma açısından bakarak</a:t>
            </a:r>
            <a:r>
              <a:rPr lang="en-US" dirty="0">
                <a:solidFill>
                  <a:srgbClr val="4A4A4A"/>
                </a:solidFill>
                <a:latin typeface="Segoe UI" panose="020B0502040204020203" pitchFamily="34" charset="0"/>
              </a:rPr>
              <a:t>)</a:t>
            </a:r>
            <a:endParaRPr lang="tr-TR" dirty="0">
              <a:solidFill>
                <a:srgbClr val="4A4A4A"/>
              </a:solidFill>
              <a:latin typeface="Segoe UI" panose="020B0502040204020203" pitchFamily="34" charset="0"/>
            </a:endParaRPr>
          </a:p>
        </p:txBody>
      </p:sp>
      <p:sp>
        <p:nvSpPr>
          <p:cNvPr id="3" name="Unvan 1"/>
          <p:cNvSpPr txBox="1">
            <a:spLocks/>
          </p:cNvSpPr>
          <p:nvPr/>
        </p:nvSpPr>
        <p:spPr>
          <a:xfrm>
            <a:off x="706315" y="620859"/>
            <a:ext cx="10058400" cy="3024772"/>
          </a:xfrm>
          <a:prstGeom prst="rect">
            <a:avLst/>
          </a:prstGeom>
        </p:spPr>
        <p:txBody>
          <a:bodyP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lgn="ctr"/>
            <a:endPar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lgn="ctr"/>
            <a:r>
              <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rPr>
              <a:t>ANKARA ÜNİVERSİTESİ ZİRAAT FAKÜLTESİ  </a:t>
            </a:r>
          </a:p>
          <a:p>
            <a:pPr algn="ctr"/>
            <a:r>
              <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rPr>
              <a:t>     </a:t>
            </a:r>
            <a:br>
              <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rPr>
            </a:br>
            <a:r>
              <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rPr>
              <a:t>        PEYZAJ MİMARLIĞI BÖLÜMÜ </a:t>
            </a:r>
          </a:p>
          <a:p>
            <a:pPr algn="ctr"/>
            <a:br>
              <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rPr>
            </a:br>
            <a:r>
              <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rPr>
              <a:t>PEYZAJ PLANLAMA I </a:t>
            </a:r>
            <a:r>
              <a:rPr lang="en-US" sz="2400" b="1" dirty="0">
                <a:solidFill>
                  <a:srgbClr val="000000"/>
                </a:solidFill>
                <a:latin typeface="Calibri" panose="020F0502020204030204" pitchFamily="34" charset="0"/>
                <a:ea typeface="Verdana" panose="020B0604030504040204" pitchFamily="34" charset="0"/>
                <a:cs typeface="Calibri" panose="020F0502020204030204" pitchFamily="34" charset="0"/>
              </a:rPr>
              <a:t>DERSİ  </a:t>
            </a:r>
            <a:br>
              <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rPr>
            </a:br>
            <a:br>
              <a:rPr lang="tr-TR" sz="2400" b="1" dirty="0">
                <a:solidFill>
                  <a:srgbClr val="000000"/>
                </a:solidFill>
                <a:latin typeface="Calibri" panose="020F0502020204030204" pitchFamily="34" charset="0"/>
                <a:ea typeface="Verdana" panose="020B0604030504040204" pitchFamily="34" charset="0"/>
                <a:cs typeface="Calibri" panose="020F0502020204030204" pitchFamily="34" charset="0"/>
              </a:rPr>
            </a:br>
            <a:r>
              <a:rPr lang="tr-TR" sz="3200" b="1" dirty="0">
                <a:solidFill>
                  <a:srgbClr val="000000"/>
                </a:solidFill>
                <a:latin typeface="Calibri" panose="020F0502020204030204" pitchFamily="34" charset="0"/>
                <a:ea typeface="Verdana" panose="020B0604030504040204" pitchFamily="34" charset="0"/>
                <a:cs typeface="Calibri" panose="020F0502020204030204" pitchFamily="34" charset="0"/>
              </a:rPr>
              <a:t> </a:t>
            </a:r>
            <a:br>
              <a:rPr lang="tr-TR" sz="1800" spc="300" dirty="0">
                <a:solidFill>
                  <a:schemeClr val="accent1">
                    <a:lumMod val="75000"/>
                  </a:schemeClr>
                </a:solidFill>
                <a:latin typeface="Georgia" panose="02040502050405020303" pitchFamily="18" charset="0"/>
              </a:rPr>
            </a:br>
            <a:endParaRPr lang="tr-TR" sz="1800" spc="300" dirty="0">
              <a:solidFill>
                <a:schemeClr val="accent1">
                  <a:lumMod val="75000"/>
                </a:schemeClr>
              </a:solidFill>
              <a:latin typeface="Georgia" panose="02040502050405020303" pitchFamily="18" charset="0"/>
            </a:endParaRPr>
          </a:p>
          <a:p>
            <a:pPr algn="ctr"/>
            <a:endParaRPr lang="tr-TR" sz="9600" spc="300" dirty="0">
              <a:solidFill>
                <a:schemeClr val="accent1">
                  <a:lumMod val="75000"/>
                </a:schemeClr>
              </a:solidFill>
              <a:latin typeface="Georgia" panose="02040502050405020303" pitchFamily="18" charset="0"/>
            </a:endParaRPr>
          </a:p>
          <a:p>
            <a:pPr algn="ctr"/>
            <a:br>
              <a:rPr lang="tr-TR" sz="9600" spc="300" dirty="0">
                <a:solidFill>
                  <a:schemeClr val="accent1">
                    <a:lumMod val="75000"/>
                  </a:schemeClr>
                </a:solidFill>
                <a:latin typeface="Georgia" panose="02040502050405020303" pitchFamily="18" charset="0"/>
              </a:rPr>
            </a:br>
            <a:endParaRPr lang="tr-TR" dirty="0"/>
          </a:p>
        </p:txBody>
      </p:sp>
      <p:sp>
        <p:nvSpPr>
          <p:cNvPr id="4" name="Rectangle 10"/>
          <p:cNvSpPr txBox="1">
            <a:spLocks/>
          </p:cNvSpPr>
          <p:nvPr/>
        </p:nvSpPr>
        <p:spPr>
          <a:xfrm>
            <a:off x="4073280" y="3569325"/>
            <a:ext cx="6023572" cy="220162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1400" b="1" dirty="0"/>
              <a:t> </a:t>
            </a:r>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Ders Sorumları :Prof. Dr. NEVİN AKPINAR</a:t>
            </a:r>
            <a:b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br>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                       </a:t>
            </a:r>
            <a:r>
              <a:rPr lang="tr-TR" sz="1300" b="1" dirty="0" err="1">
                <a:solidFill>
                  <a:srgbClr val="000000"/>
                </a:solidFill>
                <a:latin typeface="Calibri" panose="020F0502020204030204" pitchFamily="34" charset="0"/>
                <a:ea typeface="Verdana" panose="020B0604030504040204" pitchFamily="34" charset="0"/>
                <a:cs typeface="Calibri" panose="020F0502020204030204" pitchFamily="34" charset="0"/>
              </a:rPr>
              <a:t>Araş.Gör</a:t>
            </a:r>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a:t>
            </a:r>
            <a:r>
              <a:rPr lang="en-US" sz="1300" b="1" dirty="0" err="1">
                <a:solidFill>
                  <a:srgbClr val="000000"/>
                </a:solidFill>
                <a:latin typeface="Calibri" panose="020F0502020204030204" pitchFamily="34" charset="0"/>
                <a:ea typeface="Verdana" panose="020B0604030504040204" pitchFamily="34" charset="0"/>
                <a:cs typeface="Calibri" panose="020F0502020204030204" pitchFamily="34" charset="0"/>
              </a:rPr>
              <a:t>Ecem</a:t>
            </a:r>
            <a:r>
              <a:rPr lang="en-US" sz="1300" b="1" dirty="0">
                <a:solidFill>
                  <a:srgbClr val="000000"/>
                </a:solidFill>
                <a:latin typeface="Calibri" panose="020F0502020204030204" pitchFamily="34" charset="0"/>
                <a:ea typeface="Verdana" panose="020B0604030504040204" pitchFamily="34" charset="0"/>
                <a:cs typeface="Calibri" panose="020F0502020204030204" pitchFamily="34" charset="0"/>
              </a:rPr>
              <a:t> HOŞGÖR</a:t>
            </a:r>
            <a:b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br>
            <a:endPar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Hazırlayanlar – 14110419 </a:t>
            </a:r>
            <a:r>
              <a:rPr lang="tr-TR" sz="1300" b="1" dirty="0" err="1">
                <a:solidFill>
                  <a:srgbClr val="000000"/>
                </a:solidFill>
                <a:latin typeface="Calibri" panose="020F0502020204030204" pitchFamily="34" charset="0"/>
                <a:ea typeface="Verdana" panose="020B0604030504040204" pitchFamily="34" charset="0"/>
                <a:cs typeface="Calibri" panose="020F0502020204030204" pitchFamily="34" charset="0"/>
              </a:rPr>
              <a:t>Amane</a:t>
            </a:r>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 </a:t>
            </a:r>
            <a:r>
              <a:rPr lang="tr-TR" sz="1300" b="1" dirty="0" err="1">
                <a:solidFill>
                  <a:srgbClr val="000000"/>
                </a:solidFill>
                <a:latin typeface="Calibri" panose="020F0502020204030204" pitchFamily="34" charset="0"/>
                <a:ea typeface="Verdana" panose="020B0604030504040204" pitchFamily="34" charset="0"/>
                <a:cs typeface="Calibri" panose="020F0502020204030204" pitchFamily="34" charset="0"/>
              </a:rPr>
              <a:t>Alkadre</a:t>
            </a:r>
            <a:endPar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                         15110486  Zekiye Çal</a:t>
            </a:r>
          </a:p>
          <a:p>
            <a:pPr marL="0" indent="0">
              <a:buNone/>
            </a:pPr>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                         16110137 Ceren Koparan</a:t>
            </a:r>
          </a:p>
          <a:p>
            <a:pPr marL="0" indent="0">
              <a:buNone/>
            </a:pPr>
            <a:r>
              <a:rPr lang="tr-TR" sz="1300" b="1" dirty="0">
                <a:solidFill>
                  <a:srgbClr val="000000"/>
                </a:solidFill>
                <a:latin typeface="Calibri" panose="020F0502020204030204" pitchFamily="34" charset="0"/>
                <a:ea typeface="Verdana" panose="020B0604030504040204" pitchFamily="34" charset="0"/>
                <a:cs typeface="Calibri" panose="020F0502020204030204" pitchFamily="34" charset="0"/>
              </a:rPr>
              <a:t>                         17110141  Kevser Köktürk</a:t>
            </a:r>
          </a:p>
          <a:p>
            <a:endParaRPr lang="en-US" sz="1400" spc="300" dirty="0"/>
          </a:p>
        </p:txBody>
      </p:sp>
      <p:pic>
        <p:nvPicPr>
          <p:cNvPr id="5" name="Picture 4" descr="C:\Users\ASUS\Desktop\Ankara_Üniversitesi_logosu.png"/>
          <p:cNvPicPr>
            <a:picLocks noChangeAspect="1" noChangeArrowheads="1"/>
          </p:cNvPicPr>
          <p:nvPr/>
        </p:nvPicPr>
        <p:blipFill>
          <a:blip r:embed="rId2" cstate="print"/>
          <a:srcRect/>
          <a:stretch>
            <a:fillRect/>
          </a:stretch>
        </p:blipFill>
        <p:spPr bwMode="auto">
          <a:xfrm>
            <a:off x="255208" y="229834"/>
            <a:ext cx="1735119" cy="1735119"/>
          </a:xfrm>
          <a:prstGeom prst="rect">
            <a:avLst/>
          </a:prstGeom>
          <a:noFill/>
        </p:spPr>
      </p:pic>
      <p:pic>
        <p:nvPicPr>
          <p:cNvPr id="6" name="Picture 3" descr="C:\Users\ASUS\Desktop\150logopng-400x400.png"/>
          <p:cNvPicPr>
            <a:picLocks noChangeAspect="1" noChangeArrowheads="1"/>
          </p:cNvPicPr>
          <p:nvPr/>
        </p:nvPicPr>
        <p:blipFill>
          <a:blip r:embed="rId3"/>
          <a:srcRect/>
          <a:stretch>
            <a:fillRect/>
          </a:stretch>
        </p:blipFill>
        <p:spPr bwMode="auto">
          <a:xfrm>
            <a:off x="10120298" y="61543"/>
            <a:ext cx="2071702" cy="2071702"/>
          </a:xfrm>
          <a:prstGeom prst="rect">
            <a:avLst/>
          </a:prstGeom>
          <a:noFill/>
        </p:spPr>
      </p:pic>
    </p:spTree>
    <p:extLst>
      <p:ext uri="{BB962C8B-B14F-4D97-AF65-F5344CB8AC3E}">
        <p14:creationId xmlns:p14="http://schemas.microsoft.com/office/powerpoint/2010/main" val="314409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981998" y="178741"/>
            <a:ext cx="3842194" cy="1200685"/>
            <a:chOff x="162550" y="993589"/>
            <a:chExt cx="3842194" cy="1200685"/>
          </a:xfrm>
          <a:solidFill>
            <a:schemeClr val="accent1">
              <a:lumMod val="60000"/>
              <a:lumOff val="40000"/>
            </a:schemeClr>
          </a:solidFill>
        </p:grpSpPr>
        <p:sp>
          <p:nvSpPr>
            <p:cNvPr id="28" name="Rectangle 27"/>
            <p:cNvSpPr/>
            <p:nvPr/>
          </p:nvSpPr>
          <p:spPr>
            <a:xfrm>
              <a:off x="162550" y="993589"/>
              <a:ext cx="3842194" cy="1200685"/>
            </a:xfrm>
            <a:prstGeom prst="rect">
              <a:avLst/>
            </a:prstGeom>
            <a:grpFill/>
            <a:ln>
              <a:solidFill>
                <a:schemeClr val="accent5">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9" name="Rectangle 28"/>
            <p:cNvSpPr/>
            <p:nvPr/>
          </p:nvSpPr>
          <p:spPr>
            <a:xfrm>
              <a:off x="162550" y="993589"/>
              <a:ext cx="3842194" cy="1200685"/>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3265" tIns="209550" rIns="209550" bIns="209550" numCol="1" spcCol="1270" anchor="ctr" anchorCtr="0">
              <a:noAutofit/>
            </a:bodyPr>
            <a:lstStyle/>
            <a:p>
              <a:pPr defTabSz="2444750">
                <a:lnSpc>
                  <a:spcPct val="90000"/>
                </a:lnSpc>
                <a:spcBef>
                  <a:spcPct val="0"/>
                </a:spcBef>
                <a:spcAft>
                  <a:spcPct val="35000"/>
                </a:spcAft>
              </a:pPr>
              <a:endParaRPr lang="en-US" sz="5500"/>
            </a:p>
          </p:txBody>
        </p:sp>
      </p:grpSp>
      <p:sp>
        <p:nvSpPr>
          <p:cNvPr id="30" name="Rectangle 29"/>
          <p:cNvSpPr/>
          <p:nvPr/>
        </p:nvSpPr>
        <p:spPr>
          <a:xfrm>
            <a:off x="3403828" y="100008"/>
            <a:ext cx="1107996" cy="1200329"/>
          </a:xfrm>
          <a:prstGeom prst="rect">
            <a:avLst/>
          </a:prstGeom>
          <a:solidFill>
            <a:schemeClr val="bg1"/>
          </a:solidFill>
          <a:ln>
            <a:solidFill>
              <a:srgbClr val="00B050"/>
            </a:solidFill>
          </a:ln>
        </p:spPr>
        <p:txBody>
          <a:bodyPr wrap="none">
            <a:spAutoFit/>
          </a:bodyPr>
          <a:lstStyle/>
          <a:p>
            <a:r>
              <a:rPr lang="en-US" sz="7200" b="1" dirty="0">
                <a:solidFill>
                  <a:schemeClr val="accent1">
                    <a:lumMod val="60000"/>
                    <a:lumOff val="40000"/>
                  </a:schemeClr>
                </a:solidFill>
                <a:effectLst>
                  <a:innerShdw blurRad="63500" dist="76200" dir="13500000">
                    <a:prstClr val="black">
                      <a:alpha val="38000"/>
                    </a:prstClr>
                  </a:innerShdw>
                </a:effectLst>
                <a:latin typeface="Times New Roman" pitchFamily="18" charset="0"/>
                <a:cs typeface="Times New Roman" pitchFamily="18" charset="0"/>
              </a:rPr>
              <a:t>W</a:t>
            </a:r>
            <a:endParaRPr lang="en-US" sz="7200" dirty="0">
              <a:solidFill>
                <a:schemeClr val="accent1">
                  <a:lumMod val="60000"/>
                  <a:lumOff val="40000"/>
                </a:schemeClr>
              </a:solidFill>
            </a:endParaRPr>
          </a:p>
        </p:txBody>
      </p:sp>
      <p:sp>
        <p:nvSpPr>
          <p:cNvPr id="31" name="Rectangle 30"/>
          <p:cNvSpPr/>
          <p:nvPr/>
        </p:nvSpPr>
        <p:spPr>
          <a:xfrm>
            <a:off x="4506612" y="496165"/>
            <a:ext cx="2957541" cy="523220"/>
          </a:xfrm>
          <a:prstGeom prst="rect">
            <a:avLst/>
          </a:prstGeom>
        </p:spPr>
        <p:txBody>
          <a:bodyPr wrap="none">
            <a:spAutoFit/>
          </a:bodyPr>
          <a:lstStyle/>
          <a:p>
            <a:pPr>
              <a:buFont typeface="Times New Roman" charset="0"/>
              <a:buNone/>
              <a:defRPr/>
            </a:pPr>
            <a:r>
              <a:rPr lang="tr-TR" sz="2800" b="1" dirty="0">
                <a:latin typeface="Times New Roman" pitchFamily="18" charset="0"/>
                <a:cs typeface="Times New Roman" pitchFamily="18" charset="0"/>
              </a:rPr>
              <a:t> ZAYIF YÖNLER</a:t>
            </a:r>
          </a:p>
        </p:txBody>
      </p:sp>
      <p:sp>
        <p:nvSpPr>
          <p:cNvPr id="33" name="Rectangle 32"/>
          <p:cNvSpPr/>
          <p:nvPr/>
        </p:nvSpPr>
        <p:spPr>
          <a:xfrm>
            <a:off x="1044482" y="2107423"/>
            <a:ext cx="1359411" cy="584775"/>
          </a:xfrm>
          <a:prstGeom prst="rect">
            <a:avLst/>
          </a:prstGeom>
          <a:solidFill>
            <a:schemeClr val="accent1">
              <a:lumMod val="75000"/>
            </a:schemeClr>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 Tarım</a:t>
            </a:r>
            <a:endParaRPr lang="en-US" sz="3200" b="1" dirty="0">
              <a:solidFill>
                <a:schemeClr val="bg1"/>
              </a:solidFill>
              <a:latin typeface="Times New Roman" pitchFamily="18" charset="0"/>
              <a:cs typeface="Times New Roman" pitchFamily="18" charset="0"/>
            </a:endParaRPr>
          </a:p>
        </p:txBody>
      </p:sp>
      <p:sp>
        <p:nvSpPr>
          <p:cNvPr id="34" name="Rectangle 33"/>
          <p:cNvSpPr/>
          <p:nvPr/>
        </p:nvSpPr>
        <p:spPr>
          <a:xfrm>
            <a:off x="298226" y="2871321"/>
            <a:ext cx="3640975" cy="3323987"/>
          </a:xfrm>
          <a:prstGeom prst="rect">
            <a:avLst/>
          </a:prstGeom>
          <a:solidFill>
            <a:schemeClr val="accent1">
              <a:lumMod val="60000"/>
              <a:lumOff val="40000"/>
            </a:schemeClr>
          </a:solidFill>
          <a:ln>
            <a:solidFill>
              <a:schemeClr val="accent1">
                <a:lumMod val="50000"/>
              </a:schemeClr>
            </a:solidFill>
          </a:ln>
        </p:spPr>
        <p:txBody>
          <a:bodyPr wrap="square">
            <a:spAutoFit/>
          </a:bodyPr>
          <a:lstStyle/>
          <a:p>
            <a:pPr marL="285750" lvl="0" indent="-285750">
              <a:buFont typeface="Arial" panose="020B0604020202020204" pitchFamily="34" charset="0"/>
              <a:buChar char="•"/>
            </a:pPr>
            <a:r>
              <a:rPr lang="en-US" sz="1400" dirty="0" err="1">
                <a:latin typeface="+mj-lt"/>
              </a:rPr>
              <a:t>Küçük</a:t>
            </a:r>
            <a:r>
              <a:rPr lang="en-US" sz="1400" dirty="0">
                <a:latin typeface="+mj-lt"/>
              </a:rPr>
              <a:t> </a:t>
            </a:r>
            <a:r>
              <a:rPr lang="en-US" sz="1400" dirty="0" err="1">
                <a:latin typeface="+mj-lt"/>
              </a:rPr>
              <a:t>ve</a:t>
            </a:r>
            <a:r>
              <a:rPr lang="en-US" sz="1400" dirty="0">
                <a:latin typeface="+mj-lt"/>
              </a:rPr>
              <a:t> </a:t>
            </a:r>
            <a:r>
              <a:rPr lang="en-US" sz="1400" dirty="0" err="1">
                <a:latin typeface="+mj-lt"/>
              </a:rPr>
              <a:t>dagınık</a:t>
            </a:r>
            <a:r>
              <a:rPr lang="en-US" sz="1400" dirty="0">
                <a:latin typeface="+mj-lt"/>
              </a:rPr>
              <a:t> </a:t>
            </a:r>
            <a:r>
              <a:rPr lang="en-US" sz="1400" dirty="0" err="1">
                <a:latin typeface="+mj-lt"/>
              </a:rPr>
              <a:t>arazi</a:t>
            </a:r>
            <a:r>
              <a:rPr lang="en-US" sz="1400" dirty="0">
                <a:latin typeface="+mj-lt"/>
              </a:rPr>
              <a:t> </a:t>
            </a:r>
            <a:r>
              <a:rPr lang="en-US" sz="1400" dirty="0" err="1">
                <a:latin typeface="+mj-lt"/>
              </a:rPr>
              <a:t>yapısı</a:t>
            </a:r>
            <a:endParaRPr lang="tr-TR" sz="1400" dirty="0">
              <a:latin typeface="+mj-lt"/>
            </a:endParaRPr>
          </a:p>
          <a:p>
            <a:pPr marL="285750" lvl="0" indent="-285750">
              <a:buFont typeface="Arial" panose="020B0604020202020204" pitchFamily="34" charset="0"/>
              <a:buChar char="•"/>
            </a:pPr>
            <a:r>
              <a:rPr lang="tr-TR" sz="1400" dirty="0">
                <a:latin typeface="+mj-lt"/>
              </a:rPr>
              <a:t>Tarım alanlarının etkin ve tam kullanılamaması.</a:t>
            </a:r>
            <a:r>
              <a:rPr lang="en-US" sz="1400" dirty="0">
                <a:latin typeface="+mj-lt"/>
              </a:rPr>
              <a:t> </a:t>
            </a:r>
            <a:endParaRPr lang="tr-TR" sz="1400" dirty="0">
              <a:latin typeface="+mj-lt"/>
            </a:endParaRPr>
          </a:p>
          <a:p>
            <a:pPr marL="285750" lvl="0" indent="-285750">
              <a:buFont typeface="Arial" panose="020B0604020202020204" pitchFamily="34" charset="0"/>
              <a:buChar char="•"/>
            </a:pPr>
            <a:r>
              <a:rPr lang="en-US" sz="1400" dirty="0" err="1">
                <a:latin typeface="+mj-lt"/>
              </a:rPr>
              <a:t>Üretici</a:t>
            </a:r>
            <a:r>
              <a:rPr lang="en-US" sz="1400" dirty="0">
                <a:latin typeface="+mj-lt"/>
              </a:rPr>
              <a:t> </a:t>
            </a:r>
            <a:r>
              <a:rPr lang="tr-TR" sz="1400" dirty="0" err="1">
                <a:latin typeface="+mj-lt"/>
              </a:rPr>
              <a:t>koooperatiflerinin</a:t>
            </a:r>
            <a:r>
              <a:rPr lang="tr-TR" sz="1400" dirty="0">
                <a:latin typeface="+mj-lt"/>
              </a:rPr>
              <a:t> etkin </a:t>
            </a:r>
            <a:r>
              <a:rPr lang="en-US" sz="1400" dirty="0" err="1">
                <a:latin typeface="+mj-lt"/>
              </a:rPr>
              <a:t>olmaması</a:t>
            </a:r>
            <a:endParaRPr lang="tr-TR" sz="1400" dirty="0">
              <a:latin typeface="+mj-lt"/>
            </a:endParaRPr>
          </a:p>
          <a:p>
            <a:pPr marL="285750" lvl="0" indent="-285750">
              <a:buFont typeface="Arial" panose="020B0604020202020204" pitchFamily="34" charset="0"/>
              <a:buChar char="•"/>
            </a:pPr>
            <a:r>
              <a:rPr lang="en-US" sz="1400" dirty="0" err="1">
                <a:latin typeface="+mj-lt"/>
              </a:rPr>
              <a:t>Tarımsal</a:t>
            </a:r>
            <a:r>
              <a:rPr lang="en-US" sz="1400" dirty="0">
                <a:latin typeface="+mj-lt"/>
              </a:rPr>
              <a:t> </a:t>
            </a:r>
            <a:r>
              <a:rPr lang="en-US" sz="1400" dirty="0" err="1">
                <a:latin typeface="+mj-lt"/>
              </a:rPr>
              <a:t>üretim</a:t>
            </a:r>
            <a:r>
              <a:rPr lang="en-US" sz="1400" dirty="0">
                <a:latin typeface="+mj-lt"/>
              </a:rPr>
              <a:t> </a:t>
            </a:r>
            <a:r>
              <a:rPr lang="en-US" sz="1400" dirty="0" err="1">
                <a:latin typeface="+mj-lt"/>
              </a:rPr>
              <a:t>yapanların</a:t>
            </a:r>
            <a:r>
              <a:rPr lang="en-US" sz="1400" dirty="0">
                <a:latin typeface="+mj-lt"/>
              </a:rPr>
              <a:t> </a:t>
            </a:r>
            <a:r>
              <a:rPr lang="tr-TR" sz="1400" dirty="0">
                <a:latin typeface="+mj-lt"/>
              </a:rPr>
              <a:t>arazi sahibi olmaması.</a:t>
            </a:r>
          </a:p>
          <a:p>
            <a:pPr marL="285750" lvl="0" indent="-285750">
              <a:buFont typeface="Arial" panose="020B0604020202020204" pitchFamily="34" charset="0"/>
              <a:buChar char="•"/>
            </a:pPr>
            <a:r>
              <a:rPr lang="en-US" sz="1400" dirty="0" err="1">
                <a:latin typeface="+mj-lt"/>
              </a:rPr>
              <a:t>Toprak</a:t>
            </a:r>
            <a:r>
              <a:rPr lang="en-US" sz="1400" dirty="0">
                <a:latin typeface="+mj-lt"/>
              </a:rPr>
              <a:t> </a:t>
            </a:r>
            <a:r>
              <a:rPr lang="en-US" sz="1400" dirty="0" err="1">
                <a:latin typeface="+mj-lt"/>
              </a:rPr>
              <a:t>analizi</a:t>
            </a:r>
            <a:r>
              <a:rPr lang="en-US" sz="1400" dirty="0">
                <a:latin typeface="+mj-lt"/>
              </a:rPr>
              <a:t> </a:t>
            </a:r>
            <a:r>
              <a:rPr lang="en-US" sz="1400" dirty="0" err="1">
                <a:latin typeface="+mj-lt"/>
              </a:rPr>
              <a:t>maliyet</a:t>
            </a:r>
            <a:r>
              <a:rPr lang="tr-TR" sz="1400" dirty="0">
                <a:latin typeface="+mj-lt"/>
              </a:rPr>
              <a:t>inin yüksek olması.</a:t>
            </a:r>
          </a:p>
          <a:p>
            <a:pPr marL="285750" lvl="0" indent="-285750">
              <a:buFont typeface="Arial" panose="020B0604020202020204" pitchFamily="34" charset="0"/>
              <a:buChar char="•"/>
            </a:pPr>
            <a:r>
              <a:rPr lang="en-US" sz="1400" dirty="0" err="1">
                <a:latin typeface="+mj-lt"/>
              </a:rPr>
              <a:t>Zararlı</a:t>
            </a:r>
            <a:r>
              <a:rPr lang="en-US" sz="1400" dirty="0">
                <a:latin typeface="+mj-lt"/>
              </a:rPr>
              <a:t> </a:t>
            </a:r>
            <a:r>
              <a:rPr lang="en-US" sz="1400" dirty="0" err="1">
                <a:latin typeface="+mj-lt"/>
              </a:rPr>
              <a:t>ve</a:t>
            </a:r>
            <a:r>
              <a:rPr lang="en-US" sz="1400" dirty="0">
                <a:latin typeface="+mj-lt"/>
              </a:rPr>
              <a:t> </a:t>
            </a:r>
            <a:r>
              <a:rPr lang="en-US" sz="1400" dirty="0" err="1">
                <a:latin typeface="+mj-lt"/>
              </a:rPr>
              <a:t>hastalıklarla</a:t>
            </a:r>
            <a:r>
              <a:rPr lang="en-US" sz="1400" dirty="0">
                <a:latin typeface="+mj-lt"/>
              </a:rPr>
              <a:t> </a:t>
            </a:r>
            <a:r>
              <a:rPr lang="en-US" sz="1400" dirty="0" err="1">
                <a:latin typeface="+mj-lt"/>
              </a:rPr>
              <a:t>mücadelede</a:t>
            </a:r>
            <a:r>
              <a:rPr lang="en-US" sz="1400" dirty="0">
                <a:latin typeface="+mj-lt"/>
              </a:rPr>
              <a:t> </a:t>
            </a:r>
            <a:r>
              <a:rPr lang="en-US" sz="1400" dirty="0" err="1">
                <a:latin typeface="+mj-lt"/>
              </a:rPr>
              <a:t>organizasyon</a:t>
            </a:r>
            <a:r>
              <a:rPr lang="en-US" sz="1400" dirty="0">
                <a:latin typeface="+mj-lt"/>
              </a:rPr>
              <a:t> </a:t>
            </a:r>
            <a:r>
              <a:rPr lang="en-US" sz="1400" dirty="0" err="1">
                <a:latin typeface="+mj-lt"/>
              </a:rPr>
              <a:t>eksikligi</a:t>
            </a:r>
            <a:r>
              <a:rPr lang="en-US" sz="1400" dirty="0">
                <a:latin typeface="+mj-lt"/>
              </a:rPr>
              <a:t>, </a:t>
            </a:r>
            <a:endParaRPr lang="tr-TR" sz="1400" dirty="0">
              <a:latin typeface="+mj-lt"/>
            </a:endParaRPr>
          </a:p>
          <a:p>
            <a:pPr marL="285750" lvl="0" indent="-285750">
              <a:buFont typeface="Arial" panose="020B0604020202020204" pitchFamily="34" charset="0"/>
              <a:buChar char="•"/>
            </a:pPr>
            <a:r>
              <a:rPr lang="tr-TR" sz="1400" dirty="0">
                <a:latin typeface="+mj-lt"/>
              </a:rPr>
              <a:t>T</a:t>
            </a:r>
            <a:r>
              <a:rPr lang="en-US" sz="1400" dirty="0" err="1">
                <a:latin typeface="+mj-lt"/>
              </a:rPr>
              <a:t>ohum</a:t>
            </a:r>
            <a:r>
              <a:rPr lang="en-US" sz="1400" dirty="0">
                <a:latin typeface="+mj-lt"/>
              </a:rPr>
              <a:t> </a:t>
            </a:r>
            <a:r>
              <a:rPr lang="en-US" sz="1400" dirty="0" err="1">
                <a:latin typeface="+mj-lt"/>
              </a:rPr>
              <a:t>maliyetlerinin</a:t>
            </a:r>
            <a:r>
              <a:rPr lang="en-US" sz="1400" dirty="0">
                <a:latin typeface="+mj-lt"/>
              </a:rPr>
              <a:t> </a:t>
            </a:r>
            <a:r>
              <a:rPr lang="en-US" sz="1400" dirty="0" err="1">
                <a:latin typeface="+mj-lt"/>
              </a:rPr>
              <a:t>yüksekligi</a:t>
            </a:r>
            <a:r>
              <a:rPr lang="en-US" sz="1400" dirty="0">
                <a:latin typeface="+mj-lt"/>
              </a:rPr>
              <a:t>, </a:t>
            </a:r>
            <a:br>
              <a:rPr lang="tr-TR" sz="1400" dirty="0">
                <a:latin typeface="+mj-lt"/>
              </a:rPr>
            </a:br>
            <a:r>
              <a:rPr lang="tr-TR" sz="1400" dirty="0">
                <a:latin typeface="+mj-lt"/>
              </a:rPr>
              <a:t>9 </a:t>
            </a:r>
            <a:r>
              <a:rPr lang="tr-TR" sz="1400" dirty="0">
                <a:latin typeface="+mj-lt"/>
                <a:ea typeface="Calibri" panose="020F0502020204030204" pitchFamily="34" charset="0"/>
              </a:rPr>
              <a:t>bazı arazilerin meraya ayrılması nedeniyle tapu verilmemesi </a:t>
            </a:r>
          </a:p>
          <a:p>
            <a:pPr marL="285750" lvl="0" indent="-285750">
              <a:buFont typeface="Arial" panose="020B0604020202020204" pitchFamily="34" charset="0"/>
              <a:buChar char="•"/>
            </a:pPr>
            <a:r>
              <a:rPr lang="tr-TR" sz="1400" dirty="0">
                <a:latin typeface="+mj-lt"/>
                <a:ea typeface="Calibri" panose="020F0502020204030204" pitchFamily="34" charset="0"/>
              </a:rPr>
              <a:t>Tarım sulamalarında kullanılan elektrik kesintileri, arıza giderlerinin vatandaşlar tarafından karşılanması, </a:t>
            </a:r>
            <a:endParaRPr lang="tr-TR" sz="1400" dirty="0">
              <a:latin typeface="+mj-lt"/>
            </a:endParaRPr>
          </a:p>
        </p:txBody>
      </p:sp>
      <p:sp>
        <p:nvSpPr>
          <p:cNvPr id="35" name="Rectangle 34"/>
          <p:cNvSpPr/>
          <p:nvPr/>
        </p:nvSpPr>
        <p:spPr>
          <a:xfrm>
            <a:off x="5186068" y="2107423"/>
            <a:ext cx="1227195" cy="584775"/>
          </a:xfrm>
          <a:prstGeom prst="rect">
            <a:avLst/>
          </a:prstGeom>
          <a:solidFill>
            <a:schemeClr val="accent1">
              <a:lumMod val="75000"/>
            </a:schemeClr>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Çevre</a:t>
            </a:r>
            <a:endParaRPr lang="en-US" sz="3200" b="1" dirty="0">
              <a:solidFill>
                <a:schemeClr val="bg1"/>
              </a:solidFill>
              <a:latin typeface="Times New Roman" pitchFamily="18" charset="0"/>
              <a:cs typeface="Times New Roman" pitchFamily="18" charset="0"/>
            </a:endParaRPr>
          </a:p>
        </p:txBody>
      </p:sp>
      <p:sp>
        <p:nvSpPr>
          <p:cNvPr id="36" name="Rectangle 35"/>
          <p:cNvSpPr/>
          <p:nvPr/>
        </p:nvSpPr>
        <p:spPr>
          <a:xfrm>
            <a:off x="4202358" y="2871320"/>
            <a:ext cx="3482155" cy="3323987"/>
          </a:xfrm>
          <a:prstGeom prst="rect">
            <a:avLst/>
          </a:prstGeom>
          <a:solidFill>
            <a:schemeClr val="accent1">
              <a:lumMod val="60000"/>
              <a:lumOff val="40000"/>
            </a:schemeClr>
          </a:solidFill>
          <a:ln>
            <a:solidFill>
              <a:schemeClr val="accent1">
                <a:lumMod val="50000"/>
              </a:schemeClr>
            </a:solidFill>
          </a:ln>
        </p:spPr>
        <p:txBody>
          <a:bodyPr wrap="square">
            <a:spAutoFit/>
          </a:bodyPr>
          <a:lstStyle/>
          <a:p>
            <a:pPr marL="285750" indent="-285750">
              <a:buFont typeface="Arial" panose="020B0604020202020204" pitchFamily="34" charset="0"/>
              <a:buChar char="•"/>
            </a:pPr>
            <a:r>
              <a:rPr lang="tr-TR" sz="1400" dirty="0">
                <a:latin typeface="+mj-lt"/>
              </a:rPr>
              <a:t>Ulaşıma yönelik yol kademelenmesinin olmaması </a:t>
            </a:r>
          </a:p>
          <a:p>
            <a:pPr marL="285750" indent="-285750">
              <a:buFont typeface="Arial" panose="020B0604020202020204" pitchFamily="34" charset="0"/>
              <a:buChar char="•"/>
            </a:pPr>
            <a:r>
              <a:rPr lang="tr-TR" sz="1400" dirty="0">
                <a:latin typeface="+mj-lt"/>
              </a:rPr>
              <a:t>Bazı yolların dar ve dik olmasından dolayı araç trafiğine uygun olmaması</a:t>
            </a:r>
          </a:p>
          <a:p>
            <a:pPr marL="285750" indent="-285750">
              <a:buFont typeface="Arial" panose="020B0604020202020204" pitchFamily="34" charset="0"/>
              <a:buChar char="•"/>
            </a:pPr>
            <a:r>
              <a:rPr lang="tr-TR" sz="1400" dirty="0">
                <a:latin typeface="+mj-lt"/>
              </a:rPr>
              <a:t>Aktif ve pasif rekreasyona olanak sağlayacak açık ve yeşil alanların yetersiz olması </a:t>
            </a:r>
          </a:p>
          <a:p>
            <a:pPr marL="285750" indent="-285750">
              <a:buFont typeface="Arial" panose="020B0604020202020204" pitchFamily="34" charset="0"/>
              <a:buChar char="•"/>
            </a:pPr>
            <a:r>
              <a:rPr lang="tr-TR" sz="1400" dirty="0">
                <a:latin typeface="+mj-lt"/>
              </a:rPr>
              <a:t>Yaya mekanlarının bulunmaması </a:t>
            </a:r>
          </a:p>
          <a:p>
            <a:pPr marL="285750" indent="-285750">
              <a:buFont typeface="Arial" panose="020B0604020202020204" pitchFamily="34" charset="0"/>
              <a:buChar char="•"/>
            </a:pPr>
            <a:r>
              <a:rPr lang="tr-TR" sz="1400" dirty="0">
                <a:latin typeface="+mj-lt"/>
              </a:rPr>
              <a:t>Restorasyonu yapılan birçok tarihi yapının, mahalle ve kentsel donatı elemanlarıyla uyumunun </a:t>
            </a:r>
            <a:r>
              <a:rPr lang="tr-TR" sz="1400" dirty="0" err="1">
                <a:latin typeface="+mj-lt"/>
              </a:rPr>
              <a:t>gözardı</a:t>
            </a:r>
            <a:r>
              <a:rPr lang="tr-TR" sz="1400" dirty="0">
                <a:latin typeface="+mj-lt"/>
              </a:rPr>
              <a:t> edilmesi</a:t>
            </a:r>
          </a:p>
          <a:p>
            <a:pPr marL="285750" indent="-285750">
              <a:buFont typeface="Arial" panose="020B0604020202020204" pitchFamily="34" charset="0"/>
              <a:buChar char="•"/>
            </a:pPr>
            <a:endParaRPr lang="tr-TR" sz="1400" dirty="0">
              <a:latin typeface="+mj-lt"/>
            </a:endParaRPr>
          </a:p>
          <a:p>
            <a:pPr marL="285750" indent="-285750">
              <a:buFont typeface="Arial" panose="020B0604020202020204" pitchFamily="34" charset="0"/>
              <a:buChar char="•"/>
            </a:pPr>
            <a:endParaRPr lang="tr-TR" sz="1400" dirty="0">
              <a:latin typeface="+mj-lt"/>
            </a:endParaRPr>
          </a:p>
          <a:p>
            <a:pPr marL="285750" indent="-285750">
              <a:buFont typeface="Arial" panose="020B0604020202020204" pitchFamily="34" charset="0"/>
              <a:buChar char="•"/>
            </a:pPr>
            <a:endParaRPr lang="tr-TR" sz="1400" dirty="0">
              <a:latin typeface="+mj-lt"/>
            </a:endParaRPr>
          </a:p>
          <a:p>
            <a:pPr marL="285750" indent="-285750">
              <a:buFont typeface="Arial" panose="020B0604020202020204" pitchFamily="34" charset="0"/>
              <a:buChar char="•"/>
            </a:pPr>
            <a:r>
              <a:rPr lang="tr-TR" sz="1400" dirty="0">
                <a:latin typeface="+mj-lt"/>
              </a:rPr>
              <a:t>  </a:t>
            </a:r>
          </a:p>
        </p:txBody>
      </p:sp>
      <p:sp>
        <p:nvSpPr>
          <p:cNvPr id="39" name="Rectangle 38"/>
          <p:cNvSpPr/>
          <p:nvPr/>
        </p:nvSpPr>
        <p:spPr>
          <a:xfrm>
            <a:off x="8933656" y="2078024"/>
            <a:ext cx="1938351" cy="584775"/>
          </a:xfrm>
          <a:prstGeom prst="rect">
            <a:avLst/>
          </a:prstGeom>
          <a:solidFill>
            <a:schemeClr val="accent1">
              <a:lumMod val="75000"/>
            </a:schemeClr>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Kalkınma</a:t>
            </a:r>
            <a:endParaRPr lang="en-US" sz="3200" b="1" dirty="0">
              <a:latin typeface="Times New Roman" pitchFamily="18" charset="0"/>
              <a:cs typeface="Times New Roman" pitchFamily="18" charset="0"/>
            </a:endParaRPr>
          </a:p>
        </p:txBody>
      </p:sp>
      <p:sp>
        <p:nvSpPr>
          <p:cNvPr id="40" name="Rectangle 39"/>
          <p:cNvSpPr/>
          <p:nvPr/>
        </p:nvSpPr>
        <p:spPr>
          <a:xfrm>
            <a:off x="7920902" y="2871321"/>
            <a:ext cx="3441374" cy="2893100"/>
          </a:xfrm>
          <a:prstGeom prst="rect">
            <a:avLst/>
          </a:prstGeom>
          <a:solidFill>
            <a:schemeClr val="accent1">
              <a:lumMod val="60000"/>
              <a:lumOff val="40000"/>
            </a:schemeClr>
          </a:solidFill>
          <a:ln>
            <a:solidFill>
              <a:schemeClr val="accent1">
                <a:lumMod val="50000"/>
              </a:schemeClr>
            </a:solidFill>
          </a:ln>
        </p:spPr>
        <p:txBody>
          <a:bodyPr wrap="square">
            <a:spAutoFit/>
          </a:bodyPr>
          <a:lstStyle/>
          <a:p>
            <a:pPr marL="285750" indent="-285750">
              <a:buFont typeface="Arial" panose="020B0604020202020204" pitchFamily="34" charset="0"/>
              <a:buChar char="•"/>
            </a:pPr>
            <a:r>
              <a:rPr lang="tr-TR" sz="1400" dirty="0">
                <a:latin typeface="+mj-lt"/>
              </a:rPr>
              <a:t>I. Derece Arkeolojik Sit ve II. Derece Doğal Sit alanlarında kesin yapılaşma yasağının </a:t>
            </a:r>
            <a:r>
              <a:rPr lang="tr-TR" sz="1400" dirty="0" err="1">
                <a:latin typeface="+mj-lt"/>
              </a:rPr>
              <a:t>gözardı</a:t>
            </a:r>
            <a:r>
              <a:rPr lang="tr-TR" sz="1400" dirty="0">
                <a:latin typeface="+mj-lt"/>
              </a:rPr>
              <a:t> edilmesi.</a:t>
            </a:r>
          </a:p>
          <a:p>
            <a:pPr marL="285750" indent="-285750">
              <a:buFont typeface="Arial" panose="020B0604020202020204" pitchFamily="34" charset="0"/>
              <a:buChar char="•"/>
            </a:pPr>
            <a:r>
              <a:rPr lang="tr-TR" sz="1400" dirty="0">
                <a:latin typeface="+mj-lt"/>
              </a:rPr>
              <a:t>İlçenin merkeze yakın oluşundan dolayı ziyaretlerin günübirlik olması.</a:t>
            </a:r>
          </a:p>
          <a:p>
            <a:pPr marL="285750" indent="-285750">
              <a:buFont typeface="Arial" panose="020B0604020202020204" pitchFamily="34" charset="0"/>
              <a:buChar char="•"/>
            </a:pPr>
            <a:r>
              <a:rPr lang="tr-TR" sz="1400" dirty="0">
                <a:latin typeface="+mj-lt"/>
              </a:rPr>
              <a:t>Kültür turizmin diğer turizm potansiyellerine göre daha öne çıkması.</a:t>
            </a:r>
          </a:p>
          <a:p>
            <a:pPr marL="285750" indent="-285750">
              <a:buFont typeface="Arial" panose="020B0604020202020204" pitchFamily="34" charset="0"/>
              <a:buChar char="•"/>
            </a:pPr>
            <a:r>
              <a:rPr lang="tr-TR" sz="1400" dirty="0" err="1">
                <a:latin typeface="+mj-lt"/>
              </a:rPr>
              <a:t>Stkların</a:t>
            </a:r>
            <a:r>
              <a:rPr lang="tr-TR" sz="1400" dirty="0">
                <a:latin typeface="+mj-lt"/>
              </a:rPr>
              <a:t> halkla koordineli çalışmaması.</a:t>
            </a:r>
          </a:p>
          <a:p>
            <a:pPr marL="285750" indent="-285750">
              <a:buFont typeface="Arial" panose="020B0604020202020204" pitchFamily="34" charset="0"/>
              <a:buChar char="•"/>
            </a:pPr>
            <a:endParaRPr lang="tr-TR" sz="1400" dirty="0">
              <a:latin typeface="+mj-lt"/>
            </a:endParaRPr>
          </a:p>
          <a:p>
            <a:pPr marL="285750" indent="-285750">
              <a:buFont typeface="Arial" panose="020B0604020202020204" pitchFamily="34" charset="0"/>
              <a:buChar char="•"/>
            </a:pPr>
            <a:endParaRPr lang="tr-TR" sz="1400" dirty="0">
              <a:latin typeface="+mj-lt"/>
            </a:endParaRPr>
          </a:p>
          <a:p>
            <a:pPr marL="285750" indent="-285750">
              <a:buFont typeface="Arial" panose="020B0604020202020204" pitchFamily="34" charset="0"/>
              <a:buChar char="•"/>
            </a:pPr>
            <a:endParaRPr lang="tr-TR" sz="1400" dirty="0">
              <a:latin typeface="+mj-lt"/>
            </a:endParaRPr>
          </a:p>
          <a:p>
            <a:pPr marL="285750" indent="-285750">
              <a:buFont typeface="Arial" panose="020B0604020202020204" pitchFamily="34" charset="0"/>
              <a:buChar char="•"/>
            </a:pPr>
            <a:endParaRPr lang="tr-TR" sz="1400" dirty="0">
              <a:latin typeface="+mj-lt"/>
            </a:endParaRPr>
          </a:p>
          <a:p>
            <a:pPr marL="285750" indent="-285750">
              <a:buFont typeface="Arial" panose="020B0604020202020204" pitchFamily="34" charset="0"/>
              <a:buChar char="•"/>
            </a:pPr>
            <a:endParaRPr lang="tr-TR" sz="1400" dirty="0">
              <a:latin typeface="+mj-lt"/>
            </a:endParaRPr>
          </a:p>
        </p:txBody>
      </p:sp>
      <p:sp>
        <p:nvSpPr>
          <p:cNvPr id="41" name="Nedadbuet pil 24"/>
          <p:cNvSpPr>
            <a:spLocks noChangeArrowheads="1"/>
          </p:cNvSpPr>
          <p:nvPr/>
        </p:nvSpPr>
        <p:spPr bwMode="auto">
          <a:xfrm>
            <a:off x="8079090" y="496165"/>
            <a:ext cx="2073615" cy="1425760"/>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chemeClr val="accent1">
              <a:lumMod val="60000"/>
              <a:lumOff val="40000"/>
            </a:schemeClr>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endParaRPr lang="da-DK" noProof="1">
              <a:solidFill>
                <a:srgbClr val="FFFFFF"/>
              </a:solidFill>
              <a:latin typeface="Calibri" pitchFamily="-65" charset="0"/>
              <a:ea typeface="ＭＳ Ｐゴシック" pitchFamily="-65" charset="-128"/>
            </a:endParaRPr>
          </a:p>
        </p:txBody>
      </p:sp>
      <p:sp>
        <p:nvSpPr>
          <p:cNvPr id="42" name="Nedadbuet pil 24"/>
          <p:cNvSpPr>
            <a:spLocks noChangeArrowheads="1"/>
          </p:cNvSpPr>
          <p:nvPr/>
        </p:nvSpPr>
        <p:spPr bwMode="auto">
          <a:xfrm flipH="1">
            <a:off x="1255227" y="522650"/>
            <a:ext cx="1879213" cy="1555374"/>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chemeClr val="accent1">
              <a:lumMod val="60000"/>
              <a:lumOff val="40000"/>
            </a:schemeClr>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defRPr/>
            </a:pPr>
            <a:endParaRPr lang="da-DK" noProof="1">
              <a:solidFill>
                <a:srgbClr val="FFFFFF"/>
              </a:solidFill>
              <a:latin typeface="Calibri" pitchFamily="-65" charset="0"/>
              <a:ea typeface="ＭＳ Ｐゴシック" pitchFamily="-65" charset="-128"/>
            </a:endParaRPr>
          </a:p>
        </p:txBody>
      </p:sp>
      <p:sp>
        <p:nvSpPr>
          <p:cNvPr id="44" name="Nedadbuet pil 24"/>
          <p:cNvSpPr>
            <a:spLocks noChangeArrowheads="1"/>
          </p:cNvSpPr>
          <p:nvPr/>
        </p:nvSpPr>
        <p:spPr bwMode="auto">
          <a:xfrm flipH="1">
            <a:off x="5580529" y="1019385"/>
            <a:ext cx="640340" cy="1058639"/>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chemeClr val="accent1">
              <a:lumMod val="60000"/>
              <a:lumOff val="40000"/>
            </a:schemeClr>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endParaRPr lang="da-DK" noProof="1">
              <a:solidFill>
                <a:srgbClr val="FFFFFF"/>
              </a:solidFill>
              <a:latin typeface="Calibri" pitchFamily="-65" charset="0"/>
              <a:ea typeface="ＭＳ Ｐゴシック" pitchFamily="-65" charset="-128"/>
            </a:endParaRPr>
          </a:p>
        </p:txBody>
      </p:sp>
    </p:spTree>
    <p:extLst>
      <p:ext uri="{BB962C8B-B14F-4D97-AF65-F5344CB8AC3E}">
        <p14:creationId xmlns:p14="http://schemas.microsoft.com/office/powerpoint/2010/main" val="382847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981998" y="311741"/>
            <a:ext cx="3842194" cy="1200685"/>
            <a:chOff x="162550" y="993589"/>
            <a:chExt cx="3842194" cy="1200685"/>
          </a:xfrm>
          <a:solidFill>
            <a:schemeClr val="accent5">
              <a:lumMod val="60000"/>
              <a:lumOff val="40000"/>
            </a:schemeClr>
          </a:solidFill>
        </p:grpSpPr>
        <p:sp>
          <p:nvSpPr>
            <p:cNvPr id="28" name="Rectangle 27"/>
            <p:cNvSpPr/>
            <p:nvPr/>
          </p:nvSpPr>
          <p:spPr>
            <a:xfrm>
              <a:off x="162550" y="993589"/>
              <a:ext cx="3842194" cy="1200685"/>
            </a:xfrm>
            <a:prstGeom prst="rect">
              <a:avLst/>
            </a:prstGeom>
            <a:grpFill/>
            <a:ln>
              <a:solidFill>
                <a:schemeClr val="accent5">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9" name="Rectangle 28"/>
            <p:cNvSpPr/>
            <p:nvPr/>
          </p:nvSpPr>
          <p:spPr>
            <a:xfrm>
              <a:off x="162550" y="993589"/>
              <a:ext cx="3842194" cy="1200685"/>
            </a:xfrm>
            <a:prstGeom prst="rect">
              <a:avLst/>
            </a:prstGeom>
            <a:solidFill>
              <a:schemeClr val="accent2">
                <a:lumMod val="60000"/>
                <a:lumOff val="40000"/>
              </a:schemeClr>
            </a:solidFill>
            <a:ln>
              <a:solidFill>
                <a:schemeClr val="accent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3265" tIns="209550" rIns="209550" bIns="209550" numCol="1" spcCol="1270" anchor="ctr" anchorCtr="0">
              <a:noAutofit/>
            </a:bodyPr>
            <a:lstStyle/>
            <a:p>
              <a:pPr defTabSz="2444750">
                <a:lnSpc>
                  <a:spcPct val="90000"/>
                </a:lnSpc>
                <a:spcBef>
                  <a:spcPct val="0"/>
                </a:spcBef>
                <a:spcAft>
                  <a:spcPct val="35000"/>
                </a:spcAft>
              </a:pPr>
              <a:endParaRPr lang="en-US" sz="5500"/>
            </a:p>
          </p:txBody>
        </p:sp>
      </p:grpSp>
      <p:sp>
        <p:nvSpPr>
          <p:cNvPr id="30" name="Rectangle 29"/>
          <p:cNvSpPr/>
          <p:nvPr/>
        </p:nvSpPr>
        <p:spPr>
          <a:xfrm>
            <a:off x="3403829" y="258"/>
            <a:ext cx="902811" cy="1200329"/>
          </a:xfrm>
          <a:prstGeom prst="rect">
            <a:avLst/>
          </a:prstGeom>
          <a:solidFill>
            <a:schemeClr val="bg1"/>
          </a:solidFill>
          <a:ln>
            <a:solidFill>
              <a:srgbClr val="00B050"/>
            </a:solidFill>
          </a:ln>
        </p:spPr>
        <p:txBody>
          <a:bodyPr wrap="none">
            <a:spAutoFit/>
          </a:bodyPr>
          <a:lstStyle/>
          <a:p>
            <a:pPr lvl="0"/>
            <a:r>
              <a:rPr lang="en-US" sz="7200" b="1" dirty="0">
                <a:solidFill>
                  <a:schemeClr val="accent2">
                    <a:lumMod val="75000"/>
                  </a:schemeClr>
                </a:solidFill>
                <a:effectLst>
                  <a:innerShdw blurRad="63500" dist="76200" dir="13500000">
                    <a:prstClr val="black">
                      <a:alpha val="38000"/>
                    </a:prstClr>
                  </a:innerShdw>
                </a:effectLst>
                <a:latin typeface="Times New Roman" pitchFamily="18" charset="0"/>
                <a:cs typeface="Times New Roman" pitchFamily="18" charset="0"/>
              </a:rPr>
              <a:t>O</a:t>
            </a:r>
            <a:endParaRPr lang="en-US" sz="7200" dirty="0"/>
          </a:p>
        </p:txBody>
      </p:sp>
      <p:sp>
        <p:nvSpPr>
          <p:cNvPr id="31" name="Rectangle 30"/>
          <p:cNvSpPr/>
          <p:nvPr/>
        </p:nvSpPr>
        <p:spPr>
          <a:xfrm>
            <a:off x="4798224" y="745540"/>
            <a:ext cx="2233881" cy="523220"/>
          </a:xfrm>
          <a:prstGeom prst="rect">
            <a:avLst/>
          </a:prstGeom>
        </p:spPr>
        <p:txBody>
          <a:bodyPr wrap="none">
            <a:spAutoFit/>
          </a:bodyPr>
          <a:lstStyle/>
          <a:p>
            <a:pPr>
              <a:buFont typeface="Times New Roman" charset="0"/>
              <a:buNone/>
              <a:defRPr/>
            </a:pPr>
            <a:r>
              <a:rPr lang="tr-TR" sz="2800" b="1" dirty="0">
                <a:latin typeface="Times New Roman" pitchFamily="18" charset="0"/>
                <a:cs typeface="Times New Roman" pitchFamily="18" charset="0"/>
              </a:rPr>
              <a:t>FIRSATLAR</a:t>
            </a:r>
          </a:p>
        </p:txBody>
      </p:sp>
      <p:sp>
        <p:nvSpPr>
          <p:cNvPr id="41" name="Nedadbuet pil 24"/>
          <p:cNvSpPr>
            <a:spLocks noChangeArrowheads="1"/>
          </p:cNvSpPr>
          <p:nvPr/>
        </p:nvSpPr>
        <p:spPr bwMode="auto">
          <a:xfrm>
            <a:off x="8225552" y="778185"/>
            <a:ext cx="2073615" cy="1425760"/>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chemeClr val="accent2">
              <a:lumMod val="75000"/>
            </a:schemeClr>
          </a:solidFill>
          <a:ln w="9525">
            <a:solidFill>
              <a:schemeClr val="tx1">
                <a:lumMod val="95000"/>
                <a:lumOff val="5000"/>
              </a:schemeClr>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defRPr/>
            </a:pPr>
            <a:endParaRPr lang="da-DK" noProof="1">
              <a:solidFill>
                <a:srgbClr val="FFFFFF"/>
              </a:solidFill>
              <a:latin typeface="Calibri" pitchFamily="-65" charset="0"/>
              <a:ea typeface="ＭＳ Ｐゴシック" pitchFamily="-65" charset="-128"/>
            </a:endParaRPr>
          </a:p>
        </p:txBody>
      </p:sp>
      <p:sp>
        <p:nvSpPr>
          <p:cNvPr id="42" name="Nedadbuet pil 24"/>
          <p:cNvSpPr>
            <a:spLocks noChangeArrowheads="1"/>
          </p:cNvSpPr>
          <p:nvPr/>
        </p:nvSpPr>
        <p:spPr bwMode="auto">
          <a:xfrm flipH="1">
            <a:off x="1093492" y="713378"/>
            <a:ext cx="1879213" cy="1555374"/>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chemeClr val="accent2">
              <a:lumMod val="75000"/>
            </a:schemeClr>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defRPr/>
            </a:pPr>
            <a:endParaRPr lang="da-DK" noProof="1">
              <a:solidFill>
                <a:srgbClr val="FFFFFF"/>
              </a:solidFill>
              <a:latin typeface="Calibri" pitchFamily="-65" charset="0"/>
              <a:ea typeface="ＭＳ Ｐゴシック" pitchFamily="-65" charset="-128"/>
            </a:endParaRPr>
          </a:p>
        </p:txBody>
      </p:sp>
      <p:sp>
        <p:nvSpPr>
          <p:cNvPr id="44" name="Nedadbuet pil 24"/>
          <p:cNvSpPr>
            <a:spLocks noChangeArrowheads="1"/>
          </p:cNvSpPr>
          <p:nvPr/>
        </p:nvSpPr>
        <p:spPr bwMode="auto">
          <a:xfrm flipH="1">
            <a:off x="5378463" y="1200587"/>
            <a:ext cx="842406" cy="1231338"/>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chemeClr val="accent2">
              <a:lumMod val="75000"/>
            </a:schemeClr>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defRPr/>
            </a:pPr>
            <a:endParaRPr lang="da-DK" noProof="1">
              <a:solidFill>
                <a:srgbClr val="FFFFFF"/>
              </a:solidFill>
              <a:latin typeface="Calibri" pitchFamily="-65" charset="0"/>
              <a:ea typeface="ＭＳ Ｐゴシック" pitchFamily="-65" charset="-128"/>
            </a:endParaRPr>
          </a:p>
        </p:txBody>
      </p:sp>
      <p:sp>
        <p:nvSpPr>
          <p:cNvPr id="10" name="Rectangle 33"/>
          <p:cNvSpPr/>
          <p:nvPr/>
        </p:nvSpPr>
        <p:spPr>
          <a:xfrm>
            <a:off x="311673" y="3207496"/>
            <a:ext cx="3640975" cy="2893100"/>
          </a:xfrm>
          <a:prstGeom prst="rect">
            <a:avLst/>
          </a:prstGeom>
          <a:solidFill>
            <a:schemeClr val="accent2">
              <a:lumMod val="60000"/>
              <a:lumOff val="40000"/>
            </a:schemeClr>
          </a:solidFill>
          <a:ln>
            <a:solidFill>
              <a:schemeClr val="accent1">
                <a:lumMod val="50000"/>
              </a:schemeClr>
            </a:solidFill>
          </a:ln>
        </p:spPr>
        <p:txBody>
          <a:bodyPr wrap="square">
            <a:spAutoFit/>
          </a:bodyPr>
          <a:lstStyle/>
          <a:p>
            <a:pPr marL="285750" lvl="0" indent="-285750">
              <a:buFont typeface="Arial" panose="020B0604020202020204" pitchFamily="34" charset="0"/>
              <a:buChar char="•"/>
            </a:pPr>
            <a:r>
              <a:rPr lang="en-US" sz="1400" dirty="0" err="1">
                <a:solidFill>
                  <a:prstClr val="black"/>
                </a:solidFill>
              </a:rPr>
              <a:t>Geçmişten</a:t>
            </a:r>
            <a:r>
              <a:rPr lang="en-US" sz="1400" dirty="0">
                <a:solidFill>
                  <a:prstClr val="black"/>
                </a:solidFill>
              </a:rPr>
              <a:t> </a:t>
            </a:r>
            <a:r>
              <a:rPr lang="en-US" sz="1400" dirty="0" err="1">
                <a:solidFill>
                  <a:prstClr val="black"/>
                </a:solidFill>
              </a:rPr>
              <a:t>gelen</a:t>
            </a:r>
            <a:r>
              <a:rPr lang="en-US" sz="1400" dirty="0">
                <a:solidFill>
                  <a:prstClr val="black"/>
                </a:solidFill>
              </a:rPr>
              <a:t> </a:t>
            </a:r>
            <a:r>
              <a:rPr lang="en-US" sz="1400" dirty="0" err="1">
                <a:solidFill>
                  <a:prstClr val="black"/>
                </a:solidFill>
              </a:rPr>
              <a:t>geleneksel</a:t>
            </a:r>
            <a:r>
              <a:rPr lang="en-US" sz="1400" dirty="0">
                <a:solidFill>
                  <a:prstClr val="black"/>
                </a:solidFill>
              </a:rPr>
              <a:t> ta</a:t>
            </a:r>
            <a:r>
              <a:rPr lang="tr-TR" sz="1400" dirty="0">
                <a:solidFill>
                  <a:prstClr val="black"/>
                </a:solidFill>
              </a:rPr>
              <a:t>r</a:t>
            </a:r>
            <a:r>
              <a:rPr lang="en-US" sz="1400" dirty="0" err="1">
                <a:solidFill>
                  <a:prstClr val="black"/>
                </a:solidFill>
              </a:rPr>
              <a:t>ım</a:t>
            </a:r>
            <a:r>
              <a:rPr lang="en-US" sz="1400" dirty="0">
                <a:solidFill>
                  <a:prstClr val="black"/>
                </a:solidFill>
              </a:rPr>
              <a:t> </a:t>
            </a:r>
            <a:r>
              <a:rPr lang="en-US" sz="1400" dirty="0" err="1">
                <a:solidFill>
                  <a:prstClr val="black"/>
                </a:solidFill>
              </a:rPr>
              <a:t>kültürü</a:t>
            </a:r>
            <a:r>
              <a:rPr lang="en-US" sz="1400" dirty="0">
                <a:solidFill>
                  <a:prstClr val="black"/>
                </a:solidFill>
              </a:rPr>
              <a:t> (</a:t>
            </a:r>
            <a:r>
              <a:rPr lang="en-US" sz="1400" dirty="0" err="1">
                <a:solidFill>
                  <a:prstClr val="black"/>
                </a:solidFill>
              </a:rPr>
              <a:t>Başta</a:t>
            </a:r>
            <a:r>
              <a:rPr lang="en-US" sz="1400" dirty="0">
                <a:solidFill>
                  <a:prstClr val="black"/>
                </a:solidFill>
              </a:rPr>
              <a:t> </a:t>
            </a:r>
            <a:r>
              <a:rPr lang="en-US" sz="1400" dirty="0" err="1">
                <a:solidFill>
                  <a:prstClr val="black"/>
                </a:solidFill>
              </a:rPr>
              <a:t>havuç</a:t>
            </a:r>
            <a:r>
              <a:rPr lang="en-US" sz="1400" dirty="0">
                <a:solidFill>
                  <a:prstClr val="black"/>
                </a:solidFill>
              </a:rPr>
              <a:t> </a:t>
            </a:r>
            <a:r>
              <a:rPr lang="en-US" sz="1400" dirty="0" err="1">
                <a:solidFill>
                  <a:prstClr val="black"/>
                </a:solidFill>
              </a:rPr>
              <a:t>olmak</a:t>
            </a:r>
            <a:r>
              <a:rPr lang="en-US" sz="1400" dirty="0">
                <a:solidFill>
                  <a:prstClr val="black"/>
                </a:solidFill>
              </a:rPr>
              <a:t> </a:t>
            </a:r>
            <a:r>
              <a:rPr lang="en-US" sz="1400" dirty="0" err="1">
                <a:solidFill>
                  <a:prstClr val="black"/>
                </a:solidFill>
              </a:rPr>
              <a:t>üzere</a:t>
            </a:r>
            <a:r>
              <a:rPr lang="en-US" sz="1400" dirty="0">
                <a:solidFill>
                  <a:prstClr val="black"/>
                </a:solidFill>
              </a:rPr>
              <a:t> </a:t>
            </a:r>
            <a:r>
              <a:rPr lang="en-US" sz="1400" dirty="0" err="1">
                <a:solidFill>
                  <a:prstClr val="black"/>
                </a:solidFill>
              </a:rPr>
              <a:t>sebze</a:t>
            </a:r>
            <a:r>
              <a:rPr lang="en-US" sz="1400" dirty="0">
                <a:solidFill>
                  <a:prstClr val="black"/>
                </a:solidFill>
              </a:rPr>
              <a:t> </a:t>
            </a:r>
            <a:r>
              <a:rPr lang="en-US" sz="1400" dirty="0" err="1">
                <a:solidFill>
                  <a:prstClr val="black"/>
                </a:solidFill>
              </a:rPr>
              <a:t>tretiminde</a:t>
            </a:r>
            <a:r>
              <a:rPr lang="en-US" sz="1400" dirty="0">
                <a:solidFill>
                  <a:prstClr val="black"/>
                </a:solidFill>
              </a:rPr>
              <a:t>, a</a:t>
            </a:r>
            <a:r>
              <a:rPr lang="tr-TR" sz="1400" dirty="0" err="1">
                <a:solidFill>
                  <a:prstClr val="black"/>
                </a:solidFill>
              </a:rPr>
              <a:t>rı</a:t>
            </a:r>
            <a:r>
              <a:rPr lang="en-US" sz="1400" dirty="0" err="1">
                <a:solidFill>
                  <a:prstClr val="black"/>
                </a:solidFill>
              </a:rPr>
              <a:t>cılık</a:t>
            </a:r>
            <a:r>
              <a:rPr lang="en-US" sz="1400" dirty="0">
                <a:solidFill>
                  <a:prstClr val="black"/>
                </a:solidFill>
              </a:rPr>
              <a:t>, </a:t>
            </a:r>
            <a:r>
              <a:rPr lang="en-US" sz="1400" dirty="0" err="1">
                <a:solidFill>
                  <a:prstClr val="black"/>
                </a:solidFill>
              </a:rPr>
              <a:t>ipek</a:t>
            </a:r>
            <a:r>
              <a:rPr lang="en-US" sz="1400" dirty="0">
                <a:solidFill>
                  <a:prstClr val="black"/>
                </a:solidFill>
              </a:rPr>
              <a:t> </a:t>
            </a:r>
            <a:r>
              <a:rPr lang="en-US" sz="1400" dirty="0" err="1">
                <a:solidFill>
                  <a:prstClr val="black"/>
                </a:solidFill>
              </a:rPr>
              <a:t>böcekçiligi</a:t>
            </a:r>
            <a:r>
              <a:rPr lang="en-US" sz="1400" dirty="0">
                <a:solidFill>
                  <a:prstClr val="black"/>
                </a:solidFill>
              </a:rPr>
              <a:t> </a:t>
            </a:r>
            <a:r>
              <a:rPr lang="en-US" sz="1400" dirty="0" err="1">
                <a:solidFill>
                  <a:prstClr val="black"/>
                </a:solidFill>
              </a:rPr>
              <a:t>yetiştiriciliginde</a:t>
            </a:r>
            <a:r>
              <a:rPr lang="en-US" sz="1400" dirty="0">
                <a:solidFill>
                  <a:prstClr val="black"/>
                </a:solidFill>
              </a:rPr>
              <a:t>),</a:t>
            </a:r>
            <a:endParaRPr lang="tr-TR" sz="1400" dirty="0">
              <a:solidFill>
                <a:prstClr val="black"/>
              </a:solidFill>
            </a:endParaRPr>
          </a:p>
          <a:p>
            <a:pPr marL="285750" lvl="0" indent="-285750">
              <a:buFont typeface="Arial" panose="020B0604020202020204" pitchFamily="34" charset="0"/>
              <a:buChar char="•"/>
            </a:pPr>
            <a:r>
              <a:rPr lang="en-US" sz="1400" dirty="0">
                <a:solidFill>
                  <a:prstClr val="black"/>
                </a:solidFill>
              </a:rPr>
              <a:t>Ta</a:t>
            </a:r>
            <a:r>
              <a:rPr lang="tr-TR" sz="1400" dirty="0">
                <a:solidFill>
                  <a:prstClr val="black"/>
                </a:solidFill>
              </a:rPr>
              <a:t>r</a:t>
            </a:r>
            <a:r>
              <a:rPr lang="en-US" sz="1400" dirty="0" err="1">
                <a:solidFill>
                  <a:prstClr val="black"/>
                </a:solidFill>
              </a:rPr>
              <a:t>ım</a:t>
            </a:r>
            <a:r>
              <a:rPr lang="en-US" sz="1400" dirty="0">
                <a:solidFill>
                  <a:prstClr val="black"/>
                </a:solidFill>
              </a:rPr>
              <a:t> </a:t>
            </a:r>
            <a:r>
              <a:rPr lang="en-US" sz="1400" dirty="0" err="1">
                <a:solidFill>
                  <a:prstClr val="black"/>
                </a:solidFill>
              </a:rPr>
              <a:t>için</a:t>
            </a:r>
            <a:r>
              <a:rPr lang="en-US" sz="1400" dirty="0">
                <a:solidFill>
                  <a:prstClr val="black"/>
                </a:solidFill>
              </a:rPr>
              <a:t> optimum </a:t>
            </a:r>
            <a:r>
              <a:rPr lang="en-US" sz="1400" dirty="0" err="1">
                <a:solidFill>
                  <a:prstClr val="black"/>
                </a:solidFill>
              </a:rPr>
              <a:t>ekolojik</a:t>
            </a:r>
            <a:r>
              <a:rPr lang="en-US" sz="1400" dirty="0">
                <a:solidFill>
                  <a:prstClr val="black"/>
                </a:solidFill>
              </a:rPr>
              <a:t> </a:t>
            </a:r>
            <a:r>
              <a:rPr lang="en-US" sz="1400" dirty="0" err="1">
                <a:solidFill>
                  <a:prstClr val="black"/>
                </a:solidFill>
              </a:rPr>
              <a:t>ko</a:t>
            </a:r>
            <a:r>
              <a:rPr lang="tr-TR" sz="1400" dirty="0">
                <a:solidFill>
                  <a:prstClr val="black"/>
                </a:solidFill>
              </a:rPr>
              <a:t>ş</a:t>
            </a:r>
            <a:r>
              <a:rPr lang="en-US" sz="1400" dirty="0" err="1">
                <a:solidFill>
                  <a:prstClr val="black"/>
                </a:solidFill>
              </a:rPr>
              <a:t>ullar</a:t>
            </a:r>
            <a:endParaRPr lang="tr-TR" sz="1400" dirty="0">
              <a:solidFill>
                <a:prstClr val="black"/>
              </a:solidFill>
            </a:endParaRPr>
          </a:p>
          <a:p>
            <a:pPr marL="285750" lvl="0" indent="-285750">
              <a:buFont typeface="Arial" panose="020B0604020202020204" pitchFamily="34" charset="0"/>
              <a:buChar char="•"/>
            </a:pPr>
            <a:r>
              <a:rPr lang="en-US" sz="1400" dirty="0" err="1">
                <a:solidFill>
                  <a:prstClr val="black"/>
                </a:solidFill>
              </a:rPr>
              <a:t>Pazara</a:t>
            </a:r>
            <a:r>
              <a:rPr lang="en-US" sz="1400" dirty="0">
                <a:solidFill>
                  <a:prstClr val="black"/>
                </a:solidFill>
              </a:rPr>
              <a:t> </a:t>
            </a:r>
            <a:r>
              <a:rPr lang="en-US" sz="1400" dirty="0" err="1">
                <a:solidFill>
                  <a:prstClr val="black"/>
                </a:solidFill>
              </a:rPr>
              <a:t>yakınlık</a:t>
            </a:r>
            <a:endParaRPr lang="tr-TR" sz="1400" dirty="0">
              <a:solidFill>
                <a:prstClr val="black"/>
              </a:solidFill>
            </a:endParaRPr>
          </a:p>
          <a:p>
            <a:pPr marL="285750" lvl="0" indent="-285750">
              <a:buFont typeface="Arial" panose="020B0604020202020204" pitchFamily="34" charset="0"/>
              <a:buChar char="•"/>
            </a:pPr>
            <a:r>
              <a:rPr lang="en-US" sz="1400" dirty="0" err="1">
                <a:solidFill>
                  <a:prstClr val="black"/>
                </a:solidFill>
              </a:rPr>
              <a:t>Organik</a:t>
            </a:r>
            <a:r>
              <a:rPr lang="en-US" sz="1400" dirty="0">
                <a:solidFill>
                  <a:prstClr val="black"/>
                </a:solidFill>
              </a:rPr>
              <a:t> </a:t>
            </a:r>
            <a:r>
              <a:rPr lang="en-US" sz="1400" dirty="0" err="1">
                <a:solidFill>
                  <a:prstClr val="black"/>
                </a:solidFill>
              </a:rPr>
              <a:t>tarım</a:t>
            </a:r>
            <a:r>
              <a:rPr lang="en-US" sz="1400" dirty="0">
                <a:solidFill>
                  <a:prstClr val="black"/>
                </a:solidFill>
              </a:rPr>
              <a:t> </a:t>
            </a:r>
            <a:r>
              <a:rPr lang="en-US" sz="1400" dirty="0" err="1">
                <a:solidFill>
                  <a:prstClr val="black"/>
                </a:solidFill>
              </a:rPr>
              <a:t>uygulamala</a:t>
            </a:r>
            <a:r>
              <a:rPr lang="tr-TR" sz="1400" dirty="0" err="1">
                <a:solidFill>
                  <a:prstClr val="black"/>
                </a:solidFill>
              </a:rPr>
              <a:t>rı</a:t>
            </a:r>
            <a:r>
              <a:rPr lang="en-US" sz="1400" dirty="0">
                <a:solidFill>
                  <a:prstClr val="black"/>
                </a:solidFill>
              </a:rPr>
              <a:t> </a:t>
            </a:r>
            <a:r>
              <a:rPr lang="en-US" sz="1400" dirty="0" err="1">
                <a:solidFill>
                  <a:prstClr val="black"/>
                </a:solidFill>
              </a:rPr>
              <a:t>için</a:t>
            </a:r>
            <a:r>
              <a:rPr lang="en-US" sz="1400" dirty="0">
                <a:solidFill>
                  <a:prstClr val="black"/>
                </a:solidFill>
              </a:rPr>
              <a:t> </a:t>
            </a:r>
            <a:r>
              <a:rPr lang="en-US" sz="1400" dirty="0" err="1">
                <a:solidFill>
                  <a:prstClr val="black"/>
                </a:solidFill>
              </a:rPr>
              <a:t>uygun</a:t>
            </a:r>
            <a:r>
              <a:rPr lang="en-US" sz="1400" dirty="0">
                <a:solidFill>
                  <a:prstClr val="black"/>
                </a:solidFill>
              </a:rPr>
              <a:t> </a:t>
            </a:r>
            <a:r>
              <a:rPr lang="en-US" sz="1400" dirty="0" err="1">
                <a:solidFill>
                  <a:prstClr val="black"/>
                </a:solidFill>
              </a:rPr>
              <a:t>koşullar</a:t>
            </a:r>
            <a:endParaRPr lang="tr-TR" sz="1400" dirty="0">
              <a:solidFill>
                <a:prstClr val="black"/>
              </a:solidFill>
            </a:endParaRPr>
          </a:p>
          <a:p>
            <a:pPr marL="285750" lvl="0" indent="-285750">
              <a:buFont typeface="Arial" panose="020B0604020202020204" pitchFamily="34" charset="0"/>
              <a:buChar char="•"/>
            </a:pPr>
            <a:r>
              <a:rPr lang="en-US" sz="1400" dirty="0" err="1">
                <a:solidFill>
                  <a:prstClr val="black"/>
                </a:solidFill>
              </a:rPr>
              <a:t>Hayvancılıkta</a:t>
            </a:r>
            <a:r>
              <a:rPr lang="en-US" sz="1400" dirty="0">
                <a:solidFill>
                  <a:prstClr val="black"/>
                </a:solidFill>
              </a:rPr>
              <a:t> Ankara </a:t>
            </a:r>
            <a:r>
              <a:rPr lang="en-US" sz="1400" dirty="0" err="1">
                <a:solidFill>
                  <a:prstClr val="black"/>
                </a:solidFill>
              </a:rPr>
              <a:t>Keçisi</a:t>
            </a:r>
            <a:r>
              <a:rPr lang="en-US" sz="1400" dirty="0">
                <a:solidFill>
                  <a:prstClr val="black"/>
                </a:solidFill>
              </a:rPr>
              <a:t> </a:t>
            </a:r>
            <a:r>
              <a:rPr lang="en-US" sz="1400" dirty="0" err="1">
                <a:solidFill>
                  <a:prstClr val="black"/>
                </a:solidFill>
              </a:rPr>
              <a:t>gibi</a:t>
            </a:r>
            <a:r>
              <a:rPr lang="en-US" sz="1400" dirty="0">
                <a:solidFill>
                  <a:prstClr val="black"/>
                </a:solidFill>
              </a:rPr>
              <a:t> gen </a:t>
            </a:r>
            <a:r>
              <a:rPr lang="en-US" sz="1400" dirty="0" err="1">
                <a:solidFill>
                  <a:prstClr val="black"/>
                </a:solidFill>
              </a:rPr>
              <a:t>kaynaklarının</a:t>
            </a:r>
            <a:r>
              <a:rPr lang="en-US" sz="1400" dirty="0">
                <a:solidFill>
                  <a:prstClr val="black"/>
                </a:solidFill>
              </a:rPr>
              <a:t> </a:t>
            </a:r>
            <a:r>
              <a:rPr lang="en-US" sz="1400" dirty="0" err="1">
                <a:solidFill>
                  <a:prstClr val="black"/>
                </a:solidFill>
              </a:rPr>
              <a:t>zenginligi</a:t>
            </a:r>
            <a:endParaRPr lang="tr-TR" sz="1400" dirty="0">
              <a:solidFill>
                <a:prstClr val="black"/>
              </a:solidFill>
            </a:endParaRPr>
          </a:p>
          <a:p>
            <a:pPr marL="285750" lvl="0" indent="-285750">
              <a:buFont typeface="Arial" panose="020B0604020202020204" pitchFamily="34" charset="0"/>
              <a:buChar char="•"/>
            </a:pPr>
            <a:r>
              <a:rPr lang="en-US" sz="1400" dirty="0" err="1">
                <a:solidFill>
                  <a:prstClr val="black"/>
                </a:solidFill>
              </a:rPr>
              <a:t>Tarım</a:t>
            </a:r>
            <a:r>
              <a:rPr lang="en-US" sz="1400" dirty="0">
                <a:solidFill>
                  <a:prstClr val="black"/>
                </a:solidFill>
              </a:rPr>
              <a:t> </a:t>
            </a:r>
            <a:r>
              <a:rPr lang="en-US" sz="1400" dirty="0" err="1">
                <a:solidFill>
                  <a:prstClr val="black"/>
                </a:solidFill>
              </a:rPr>
              <a:t>sigortası</a:t>
            </a:r>
            <a:r>
              <a:rPr lang="en-US" sz="1400" dirty="0">
                <a:solidFill>
                  <a:prstClr val="black"/>
                </a:solidFill>
              </a:rPr>
              <a:t> </a:t>
            </a:r>
            <a:r>
              <a:rPr lang="en-US" sz="1400" dirty="0" err="1">
                <a:solidFill>
                  <a:prstClr val="black"/>
                </a:solidFill>
              </a:rPr>
              <a:t>yasasının</a:t>
            </a:r>
            <a:r>
              <a:rPr lang="en-US" sz="1400" dirty="0">
                <a:solidFill>
                  <a:prstClr val="black"/>
                </a:solidFill>
              </a:rPr>
              <a:t> </a:t>
            </a:r>
            <a:r>
              <a:rPr lang="en-US" sz="1400" dirty="0" err="1">
                <a:solidFill>
                  <a:prstClr val="black"/>
                </a:solidFill>
              </a:rPr>
              <a:t>yürürl</a:t>
            </a:r>
            <a:r>
              <a:rPr lang="tr-TR" sz="1400" dirty="0" err="1">
                <a:solidFill>
                  <a:prstClr val="black"/>
                </a:solidFill>
              </a:rPr>
              <a:t>üğ</a:t>
            </a:r>
            <a:r>
              <a:rPr lang="en-US" sz="1400" dirty="0">
                <a:solidFill>
                  <a:prstClr val="black"/>
                </a:solidFill>
              </a:rPr>
              <a:t>e </a:t>
            </a:r>
            <a:r>
              <a:rPr lang="en-US" sz="1400" dirty="0" err="1">
                <a:solidFill>
                  <a:prstClr val="black"/>
                </a:solidFill>
              </a:rPr>
              <a:t>girmesi</a:t>
            </a:r>
            <a:endParaRPr lang="tr-TR" sz="1400" dirty="0">
              <a:solidFill>
                <a:prstClr val="black"/>
              </a:solidFill>
            </a:endParaRPr>
          </a:p>
          <a:p>
            <a:pPr marL="285750" lvl="0" indent="-285750">
              <a:buFont typeface="Arial" panose="020B0604020202020204" pitchFamily="34" charset="0"/>
              <a:buChar char="•"/>
            </a:pPr>
            <a:r>
              <a:rPr lang="en-US" sz="1400" dirty="0">
                <a:solidFill>
                  <a:prstClr val="black"/>
                </a:solidFill>
              </a:rPr>
              <a:t>Her </a:t>
            </a:r>
            <a:r>
              <a:rPr lang="en-US" sz="1400" dirty="0" err="1">
                <a:solidFill>
                  <a:prstClr val="black"/>
                </a:solidFill>
              </a:rPr>
              <a:t>köye</a:t>
            </a:r>
            <a:r>
              <a:rPr lang="en-US" sz="1400" dirty="0">
                <a:solidFill>
                  <a:prstClr val="black"/>
                </a:solidFill>
              </a:rPr>
              <a:t> </a:t>
            </a:r>
            <a:r>
              <a:rPr lang="en-US" sz="1400" dirty="0" err="1">
                <a:solidFill>
                  <a:prstClr val="black"/>
                </a:solidFill>
              </a:rPr>
              <a:t>bir</a:t>
            </a:r>
            <a:r>
              <a:rPr lang="en-US" sz="1400" dirty="0">
                <a:solidFill>
                  <a:prstClr val="black"/>
                </a:solidFill>
              </a:rPr>
              <a:t> </a:t>
            </a:r>
            <a:r>
              <a:rPr lang="en-US" sz="1400" dirty="0" err="1">
                <a:solidFill>
                  <a:prstClr val="black"/>
                </a:solidFill>
              </a:rPr>
              <a:t>zira</a:t>
            </a:r>
            <a:r>
              <a:rPr lang="tr-TR" sz="1400" dirty="0">
                <a:solidFill>
                  <a:prstClr val="black"/>
                </a:solidFill>
              </a:rPr>
              <a:t>a</a:t>
            </a:r>
            <a:r>
              <a:rPr lang="en-US" sz="1400" dirty="0">
                <a:solidFill>
                  <a:prstClr val="black"/>
                </a:solidFill>
              </a:rPr>
              <a:t>t m</a:t>
            </a:r>
            <a:r>
              <a:rPr lang="tr-TR" sz="1400" dirty="0">
                <a:solidFill>
                  <a:prstClr val="black"/>
                </a:solidFill>
              </a:rPr>
              <a:t>ü</a:t>
            </a:r>
            <a:r>
              <a:rPr lang="en-US" sz="1400" dirty="0" err="1">
                <a:solidFill>
                  <a:prstClr val="black"/>
                </a:solidFill>
              </a:rPr>
              <a:t>hendisi</a:t>
            </a:r>
            <a:r>
              <a:rPr lang="en-US" sz="1400" dirty="0">
                <a:solidFill>
                  <a:prstClr val="black"/>
                </a:solidFill>
              </a:rPr>
              <a:t> </a:t>
            </a:r>
            <a:r>
              <a:rPr lang="en-US" sz="1400" dirty="0" err="1">
                <a:solidFill>
                  <a:prstClr val="black"/>
                </a:solidFill>
              </a:rPr>
              <a:t>uygulaması</a:t>
            </a:r>
            <a:r>
              <a:rPr lang="en-US" sz="1400" dirty="0">
                <a:solidFill>
                  <a:prstClr val="black"/>
                </a:solidFill>
              </a:rPr>
              <a:t> </a:t>
            </a:r>
            <a:r>
              <a:rPr lang="en-US" sz="1400" dirty="0" err="1">
                <a:solidFill>
                  <a:prstClr val="black"/>
                </a:solidFill>
              </a:rPr>
              <a:t>ile</a:t>
            </a:r>
            <a:r>
              <a:rPr lang="en-US" sz="1400" dirty="0">
                <a:solidFill>
                  <a:prstClr val="black"/>
                </a:solidFill>
              </a:rPr>
              <a:t> </a:t>
            </a:r>
            <a:r>
              <a:rPr lang="en-US" sz="1400" dirty="0" err="1">
                <a:solidFill>
                  <a:prstClr val="black"/>
                </a:solidFill>
              </a:rPr>
              <a:t>kırsal</a:t>
            </a:r>
            <a:r>
              <a:rPr lang="en-US" sz="1400" dirty="0">
                <a:solidFill>
                  <a:prstClr val="black"/>
                </a:solidFill>
              </a:rPr>
              <a:t> </a:t>
            </a:r>
            <a:r>
              <a:rPr lang="en-US" sz="1400" dirty="0" err="1">
                <a:solidFill>
                  <a:prstClr val="black"/>
                </a:solidFill>
              </a:rPr>
              <a:t>kesimde</a:t>
            </a:r>
            <a:r>
              <a:rPr lang="en-US" sz="1400" dirty="0">
                <a:solidFill>
                  <a:prstClr val="black"/>
                </a:solidFill>
              </a:rPr>
              <a:t> </a:t>
            </a:r>
            <a:r>
              <a:rPr lang="en-US" sz="1400" dirty="0" err="1">
                <a:solidFill>
                  <a:prstClr val="black"/>
                </a:solidFill>
              </a:rPr>
              <a:t>danışmanlık</a:t>
            </a:r>
            <a:r>
              <a:rPr lang="en-US" sz="1400" dirty="0">
                <a:solidFill>
                  <a:prstClr val="black"/>
                </a:solidFill>
              </a:rPr>
              <a:t> </a:t>
            </a:r>
            <a:r>
              <a:rPr lang="en-US" sz="1400" dirty="0" err="1">
                <a:solidFill>
                  <a:prstClr val="black"/>
                </a:solidFill>
              </a:rPr>
              <a:t>hizmetinin</a:t>
            </a:r>
            <a:r>
              <a:rPr lang="en-US" sz="1400" dirty="0">
                <a:solidFill>
                  <a:prstClr val="black"/>
                </a:solidFill>
              </a:rPr>
              <a:t> </a:t>
            </a:r>
            <a:r>
              <a:rPr lang="en-US" sz="1400" dirty="0" err="1">
                <a:solidFill>
                  <a:prstClr val="black"/>
                </a:solidFill>
              </a:rPr>
              <a:t>yetersiz</a:t>
            </a:r>
            <a:r>
              <a:rPr lang="en-US" sz="1400" dirty="0">
                <a:solidFill>
                  <a:prstClr val="black"/>
                </a:solidFill>
              </a:rPr>
              <a:t> de </a:t>
            </a:r>
            <a:r>
              <a:rPr lang="en-US" sz="1400" dirty="0" err="1">
                <a:solidFill>
                  <a:prstClr val="black"/>
                </a:solidFill>
              </a:rPr>
              <a:t>olsa</a:t>
            </a:r>
            <a:r>
              <a:rPr lang="en-US" sz="1400" dirty="0">
                <a:solidFill>
                  <a:prstClr val="black"/>
                </a:solidFill>
              </a:rPr>
              <a:t> </a:t>
            </a:r>
            <a:r>
              <a:rPr lang="en-US" sz="1400" dirty="0" err="1">
                <a:solidFill>
                  <a:prstClr val="black"/>
                </a:solidFill>
              </a:rPr>
              <a:t>başlamış</a:t>
            </a:r>
            <a:r>
              <a:rPr lang="en-US" sz="1400" dirty="0">
                <a:solidFill>
                  <a:prstClr val="black"/>
                </a:solidFill>
              </a:rPr>
              <a:t> </a:t>
            </a:r>
            <a:r>
              <a:rPr lang="en-US" sz="1400" dirty="0" err="1">
                <a:solidFill>
                  <a:prstClr val="black"/>
                </a:solidFill>
              </a:rPr>
              <a:t>bulunması</a:t>
            </a:r>
            <a:r>
              <a:rPr lang="en-US" sz="1400" dirty="0">
                <a:solidFill>
                  <a:prstClr val="black"/>
                </a:solidFill>
              </a:rPr>
              <a:t>. </a:t>
            </a:r>
            <a:endParaRPr lang="tr-TR" sz="1400" dirty="0">
              <a:solidFill>
                <a:prstClr val="black"/>
              </a:solidFill>
            </a:endParaRPr>
          </a:p>
        </p:txBody>
      </p:sp>
      <p:sp>
        <p:nvSpPr>
          <p:cNvPr id="11" name="Rectangle 35"/>
          <p:cNvSpPr/>
          <p:nvPr/>
        </p:nvSpPr>
        <p:spPr>
          <a:xfrm>
            <a:off x="4215805" y="3207495"/>
            <a:ext cx="3482155" cy="1384995"/>
          </a:xfrm>
          <a:prstGeom prst="rect">
            <a:avLst/>
          </a:prstGeom>
          <a:solidFill>
            <a:schemeClr val="accent2">
              <a:lumMod val="60000"/>
              <a:lumOff val="40000"/>
            </a:schemeClr>
          </a:solidFill>
          <a:ln>
            <a:solidFill>
              <a:schemeClr val="accent1">
                <a:lumMod val="50000"/>
              </a:schemeClr>
            </a:solidFill>
          </a:ln>
        </p:spPr>
        <p:txBody>
          <a:bodyPr wrap="square">
            <a:spAutoFit/>
          </a:bodyPr>
          <a:lstStyle/>
          <a:p>
            <a:pPr marL="285750" indent="-285750">
              <a:buFont typeface="Arial" panose="020B0604020202020204" pitchFamily="34" charset="0"/>
              <a:buChar char="•"/>
            </a:pPr>
            <a:r>
              <a:rPr lang="tr-TR" sz="1400" dirty="0"/>
              <a:t>Belediyenin tarihi çevre koruma konusundaki olumlu yaklaşımı</a:t>
            </a:r>
          </a:p>
          <a:p>
            <a:pPr marL="285750" indent="-285750">
              <a:buFont typeface="Arial" panose="020B0604020202020204" pitchFamily="34" charset="0"/>
              <a:buChar char="•"/>
            </a:pPr>
            <a:r>
              <a:rPr lang="tr-TR" sz="1400" dirty="0"/>
              <a:t> Halkta tarihi çevre koruma bilincinin olması </a:t>
            </a:r>
          </a:p>
          <a:p>
            <a:pPr marL="285750" indent="-285750">
              <a:buFont typeface="Arial" panose="020B0604020202020204" pitchFamily="34" charset="0"/>
              <a:buChar char="•"/>
            </a:pPr>
            <a:r>
              <a:rPr lang="tr-TR" sz="1400" dirty="0"/>
              <a:t> Turizm etkinliklerine sıcak bakılması sahip olunan fırsatlar arasındadır.</a:t>
            </a:r>
          </a:p>
        </p:txBody>
      </p:sp>
      <p:sp>
        <p:nvSpPr>
          <p:cNvPr id="12" name="Rectangle 39"/>
          <p:cNvSpPr/>
          <p:nvPr/>
        </p:nvSpPr>
        <p:spPr>
          <a:xfrm>
            <a:off x="7934349" y="3207496"/>
            <a:ext cx="3441374" cy="2218877"/>
          </a:xfrm>
          <a:prstGeom prst="rect">
            <a:avLst/>
          </a:prstGeom>
          <a:solidFill>
            <a:schemeClr val="accent2">
              <a:lumMod val="60000"/>
              <a:lumOff val="40000"/>
            </a:schemeClr>
          </a:solidFill>
          <a:ln>
            <a:solidFill>
              <a:schemeClr val="accent1">
                <a:lumMod val="50000"/>
              </a:schemeClr>
            </a:solidFill>
          </a:ln>
        </p:spPr>
        <p:txBody>
          <a:bodyPr wrap="square">
            <a:spAutoFit/>
          </a:bodyPr>
          <a:lstStyle/>
          <a:p>
            <a:pPr>
              <a:lnSpc>
                <a:spcPct val="107000"/>
              </a:lnSpc>
              <a:spcAft>
                <a:spcPts val="800"/>
              </a:spcAft>
            </a:pPr>
            <a:r>
              <a:rPr lang="tr-TR" sz="1400" dirty="0">
                <a:latin typeface="Calibri" panose="020F0502020204030204" pitchFamily="34" charset="0"/>
                <a:ea typeface="Calibri" panose="020F0502020204030204" pitchFamily="34" charset="0"/>
                <a:cs typeface="Times New Roman" panose="02020603050405020304" pitchFamily="18" charset="0"/>
              </a:rPr>
              <a:t>Turizm çeşitliliği yönünden potansiyele sahip olması.</a:t>
            </a:r>
          </a:p>
          <a:p>
            <a:pPr>
              <a:lnSpc>
                <a:spcPct val="107000"/>
              </a:lnSpc>
              <a:spcAft>
                <a:spcPts val="800"/>
              </a:spcAft>
            </a:pPr>
            <a:r>
              <a:rPr lang="tr-TR" sz="1400" dirty="0" err="1">
                <a:latin typeface="Calibri" panose="020F0502020204030204" pitchFamily="34" charset="0"/>
                <a:ea typeface="Calibri" panose="020F0502020204030204" pitchFamily="34" charset="0"/>
                <a:cs typeface="Times New Roman" panose="02020603050405020304" pitchFamily="18" charset="0"/>
              </a:rPr>
              <a:t>Stkların</a:t>
            </a:r>
            <a:r>
              <a:rPr lang="tr-TR" sz="1400" dirty="0">
                <a:latin typeface="Calibri" panose="020F0502020204030204" pitchFamily="34" charset="0"/>
                <a:ea typeface="Calibri" panose="020F0502020204030204" pitchFamily="34" charset="0"/>
                <a:cs typeface="Times New Roman" panose="02020603050405020304" pitchFamily="18" charset="0"/>
              </a:rPr>
              <a:t> yörenin turizmine katkı sağlaması.</a:t>
            </a:r>
          </a:p>
          <a:p>
            <a:pPr>
              <a:lnSpc>
                <a:spcPct val="107000"/>
              </a:lnSpc>
              <a:spcAft>
                <a:spcPts val="800"/>
              </a:spcAft>
            </a:pPr>
            <a:r>
              <a:rPr lang="tr-TR" sz="1400" dirty="0" err="1">
                <a:latin typeface="Calibri" panose="020F0502020204030204" pitchFamily="34" charset="0"/>
                <a:ea typeface="Calibri" panose="020F0502020204030204" pitchFamily="34" charset="0"/>
                <a:cs typeface="Times New Roman" panose="02020603050405020304" pitchFamily="18" charset="0"/>
              </a:rPr>
              <a:t>Beypazarının</a:t>
            </a:r>
            <a:r>
              <a:rPr lang="tr-TR" sz="1400" dirty="0">
                <a:latin typeface="Calibri" panose="020F0502020204030204" pitchFamily="34" charset="0"/>
                <a:ea typeface="Calibri" panose="020F0502020204030204" pitchFamily="34" charset="0"/>
                <a:cs typeface="Times New Roman" panose="02020603050405020304" pitchFamily="18" charset="0"/>
              </a:rPr>
              <a:t> etnik yapısını koruması.</a:t>
            </a:r>
          </a:p>
          <a:p>
            <a:pPr>
              <a:lnSpc>
                <a:spcPct val="107000"/>
              </a:lnSpc>
              <a:spcAft>
                <a:spcPts val="800"/>
              </a:spcAft>
            </a:pPr>
            <a:r>
              <a:rPr lang="tr-TR" sz="1400" dirty="0">
                <a:latin typeface="Calibri" panose="020F0502020204030204" pitchFamily="34" charset="0"/>
                <a:ea typeface="Calibri" panose="020F0502020204030204" pitchFamily="34" charset="0"/>
                <a:cs typeface="Times New Roman" panose="02020603050405020304" pitchFamily="18" charset="0"/>
              </a:rPr>
              <a:t>İlçenin metropole ulaşım kolaylığı.</a:t>
            </a:r>
          </a:p>
          <a:p>
            <a:pPr>
              <a:lnSpc>
                <a:spcPct val="107000"/>
              </a:lnSpc>
              <a:spcAft>
                <a:spcPts val="800"/>
              </a:spcAft>
            </a:pP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4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32"/>
          <p:cNvSpPr/>
          <p:nvPr/>
        </p:nvSpPr>
        <p:spPr>
          <a:xfrm>
            <a:off x="960903" y="2456412"/>
            <a:ext cx="1341201" cy="584775"/>
          </a:xfrm>
          <a:prstGeom prst="rect">
            <a:avLst/>
          </a:prstGeom>
          <a:solidFill>
            <a:schemeClr val="accent2">
              <a:lumMod val="75000"/>
            </a:schemeClr>
          </a:solidFill>
          <a:ln>
            <a:solidFill>
              <a:schemeClr val="accent1">
                <a:lumMod val="75000"/>
              </a:schemeClr>
            </a:solidFill>
          </a:ln>
        </p:spPr>
        <p:txBody>
          <a:bodyPr wrap="none">
            <a:spAutoFit/>
          </a:bodyPr>
          <a:lstStyle/>
          <a:p>
            <a:r>
              <a:rPr lang="tr-TR" sz="2400" b="1" dirty="0">
                <a:latin typeface="Times New Roman" pitchFamily="18" charset="0"/>
                <a:cs typeface="Times New Roman" pitchFamily="18" charset="0"/>
              </a:rPr>
              <a:t> </a:t>
            </a:r>
            <a:r>
              <a:rPr lang="tr-TR" sz="3200" b="1" dirty="0">
                <a:solidFill>
                  <a:schemeClr val="bg1"/>
                </a:solidFill>
                <a:latin typeface="Times New Roman" pitchFamily="18" charset="0"/>
                <a:cs typeface="Times New Roman" pitchFamily="18" charset="0"/>
              </a:rPr>
              <a:t>Tarım</a:t>
            </a:r>
            <a:endParaRPr lang="en-US" sz="3200" dirty="0"/>
          </a:p>
        </p:txBody>
      </p:sp>
      <p:sp>
        <p:nvSpPr>
          <p:cNvPr id="14" name="Rectangle 34"/>
          <p:cNvSpPr/>
          <p:nvPr/>
        </p:nvSpPr>
        <p:spPr>
          <a:xfrm>
            <a:off x="5186067" y="2467452"/>
            <a:ext cx="1227195" cy="584775"/>
          </a:xfrm>
          <a:prstGeom prst="rect">
            <a:avLst/>
          </a:prstGeom>
          <a:solidFill>
            <a:schemeClr val="accent2">
              <a:lumMod val="75000"/>
            </a:schemeClr>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Çevre</a:t>
            </a:r>
            <a:endParaRPr lang="en-US" sz="3200" b="1" dirty="0">
              <a:latin typeface="Times New Roman" pitchFamily="18" charset="0"/>
              <a:cs typeface="Times New Roman" pitchFamily="18" charset="0"/>
            </a:endParaRPr>
          </a:p>
        </p:txBody>
      </p:sp>
      <p:sp>
        <p:nvSpPr>
          <p:cNvPr id="15" name="Rectangle 38"/>
          <p:cNvSpPr/>
          <p:nvPr/>
        </p:nvSpPr>
        <p:spPr>
          <a:xfrm>
            <a:off x="8831463" y="2467452"/>
            <a:ext cx="1938351" cy="584775"/>
          </a:xfrm>
          <a:prstGeom prst="rect">
            <a:avLst/>
          </a:prstGeom>
          <a:solidFill>
            <a:schemeClr val="accent2">
              <a:lumMod val="75000"/>
            </a:schemeClr>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Kalkınma</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39735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açık hava, çayır, toprak, yol içeren bir resim&#10;&#10;Açıklama otomatik olarak oluşturuldu">
            <a:extLst>
              <a:ext uri="{FF2B5EF4-FFF2-40B4-BE49-F238E27FC236}">
                <a16:creationId xmlns:a16="http://schemas.microsoft.com/office/drawing/2014/main" id="{7C27A659-D7DC-4DD2-A2BD-5D6BF0AB5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5053"/>
            <a:ext cx="7315200" cy="4875609"/>
          </a:xfrm>
          <a:prstGeom prst="rect">
            <a:avLst/>
          </a:prstGeom>
          <a:effectLst>
            <a:softEdge rad="63500"/>
          </a:effectLst>
        </p:spPr>
      </p:pic>
      <p:pic>
        <p:nvPicPr>
          <p:cNvPr id="5" name="Resim 4" descr="bina, açık hava, tablo, ev içeren bir resim&#10;&#10;Açıklama otomatik olarak oluşturuldu">
            <a:extLst>
              <a:ext uri="{FF2B5EF4-FFF2-40B4-BE49-F238E27FC236}">
                <a16:creationId xmlns:a16="http://schemas.microsoft.com/office/drawing/2014/main" id="{37069D2E-2C17-496D-993E-A84B3AC2D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814" y="-16668"/>
            <a:ext cx="6367462" cy="6367462"/>
          </a:xfrm>
          <a:prstGeom prst="rect">
            <a:avLst/>
          </a:prstGeom>
          <a:effectLst>
            <a:softEdge rad="127000"/>
          </a:effectLst>
        </p:spPr>
      </p:pic>
      <p:sp>
        <p:nvSpPr>
          <p:cNvPr id="4" name="Dikdörtgen 3"/>
          <p:cNvSpPr/>
          <p:nvPr/>
        </p:nvSpPr>
        <p:spPr>
          <a:xfrm>
            <a:off x="88433" y="6438213"/>
            <a:ext cx="42695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000000"/>
                </a:solidFill>
                <a:effectLst/>
                <a:uLnTx/>
                <a:uFillTx/>
                <a:latin typeface="Calibri" panose="020F0502020204030204"/>
                <a:ea typeface="+mn-ea"/>
                <a:cs typeface="+mn-cs"/>
              </a:rPr>
              <a:t> Yaşayan Köy Açık Hava Müzesi – Beypazarı</a:t>
            </a:r>
          </a:p>
        </p:txBody>
      </p:sp>
    </p:spTree>
    <p:extLst>
      <p:ext uri="{BB962C8B-B14F-4D97-AF65-F5344CB8AC3E}">
        <p14:creationId xmlns:p14="http://schemas.microsoft.com/office/powerpoint/2010/main" val="239239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981998" y="278491"/>
            <a:ext cx="3842194" cy="1200685"/>
            <a:chOff x="162550" y="993589"/>
            <a:chExt cx="3842194" cy="1200685"/>
          </a:xfrm>
          <a:solidFill>
            <a:schemeClr val="accent6">
              <a:lumMod val="75000"/>
            </a:schemeClr>
          </a:solidFill>
        </p:grpSpPr>
        <p:sp>
          <p:nvSpPr>
            <p:cNvPr id="28" name="Rectangle 27"/>
            <p:cNvSpPr/>
            <p:nvPr/>
          </p:nvSpPr>
          <p:spPr>
            <a:xfrm>
              <a:off x="162550" y="993589"/>
              <a:ext cx="3842194" cy="1200685"/>
            </a:xfrm>
            <a:prstGeom prst="rect">
              <a:avLst/>
            </a:prstGeom>
            <a:grpFill/>
            <a:ln>
              <a:solidFill>
                <a:schemeClr val="accent6">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9" name="Rectangle 28"/>
            <p:cNvSpPr/>
            <p:nvPr/>
          </p:nvSpPr>
          <p:spPr>
            <a:xfrm>
              <a:off x="162550" y="993589"/>
              <a:ext cx="3842194" cy="1200685"/>
            </a:xfrm>
            <a:prstGeom prst="rect">
              <a:avLst/>
            </a:prstGeom>
            <a:grpFill/>
            <a:ln>
              <a:solidFill>
                <a:schemeClr val="accent6">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3265" tIns="209550" rIns="209550" bIns="209550" numCol="1" spcCol="1270" anchor="ctr" anchorCtr="0">
              <a:noAutofit/>
            </a:bodyPr>
            <a:lstStyle/>
            <a:p>
              <a:pPr defTabSz="2444750">
                <a:lnSpc>
                  <a:spcPct val="90000"/>
                </a:lnSpc>
                <a:spcBef>
                  <a:spcPct val="0"/>
                </a:spcBef>
                <a:spcAft>
                  <a:spcPct val="35000"/>
                </a:spcAft>
              </a:pPr>
              <a:endParaRPr lang="en-US" sz="5500"/>
            </a:p>
          </p:txBody>
        </p:sp>
      </p:grpSp>
      <p:sp>
        <p:nvSpPr>
          <p:cNvPr id="30" name="Rectangle 29"/>
          <p:cNvSpPr/>
          <p:nvPr/>
        </p:nvSpPr>
        <p:spPr>
          <a:xfrm>
            <a:off x="3403829" y="100008"/>
            <a:ext cx="800219" cy="1200329"/>
          </a:xfrm>
          <a:prstGeom prst="rect">
            <a:avLst/>
          </a:prstGeom>
          <a:solidFill>
            <a:schemeClr val="bg1"/>
          </a:solidFill>
          <a:ln>
            <a:solidFill>
              <a:srgbClr val="00B050"/>
            </a:solidFill>
          </a:ln>
        </p:spPr>
        <p:txBody>
          <a:bodyPr wrap="none">
            <a:spAutoFit/>
          </a:bodyPr>
          <a:lstStyle/>
          <a:p>
            <a:pPr lvl="0"/>
            <a:r>
              <a:rPr lang="en-US" sz="7200" b="1" dirty="0">
                <a:solidFill>
                  <a:schemeClr val="accent6">
                    <a:lumMod val="75000"/>
                  </a:schemeClr>
                </a:solidFill>
                <a:effectLst>
                  <a:innerShdw blurRad="63500" dist="76200" dir="13500000">
                    <a:prstClr val="black">
                      <a:alpha val="38000"/>
                    </a:prstClr>
                  </a:innerShdw>
                </a:effectLst>
                <a:latin typeface="Times New Roman" pitchFamily="18" charset="0"/>
                <a:cs typeface="Times New Roman" pitchFamily="18" charset="0"/>
              </a:rPr>
              <a:t>T</a:t>
            </a:r>
            <a:endParaRPr lang="en-US" sz="7200" dirty="0">
              <a:solidFill>
                <a:schemeClr val="accent6">
                  <a:lumMod val="75000"/>
                </a:schemeClr>
              </a:solidFill>
            </a:endParaRPr>
          </a:p>
        </p:txBody>
      </p:sp>
      <p:sp>
        <p:nvSpPr>
          <p:cNvPr id="31" name="Rectangle 30"/>
          <p:cNvSpPr/>
          <p:nvPr/>
        </p:nvSpPr>
        <p:spPr>
          <a:xfrm>
            <a:off x="4715444" y="645790"/>
            <a:ext cx="2316660" cy="523220"/>
          </a:xfrm>
          <a:prstGeom prst="rect">
            <a:avLst/>
          </a:prstGeom>
        </p:spPr>
        <p:txBody>
          <a:bodyPr wrap="none">
            <a:spAutoFit/>
          </a:bodyPr>
          <a:lstStyle/>
          <a:p>
            <a:pPr>
              <a:buFont typeface="Times New Roman" charset="0"/>
              <a:buNone/>
              <a:defRPr/>
            </a:pPr>
            <a:r>
              <a:rPr lang="tr-TR" sz="2800" b="1" dirty="0">
                <a:latin typeface="Times New Roman" pitchFamily="18" charset="0"/>
                <a:cs typeface="Times New Roman" pitchFamily="18" charset="0"/>
              </a:rPr>
              <a:t>TEHDİTLER</a:t>
            </a:r>
          </a:p>
        </p:txBody>
      </p:sp>
      <p:sp>
        <p:nvSpPr>
          <p:cNvPr id="41" name="Nedadbuet pil 24"/>
          <p:cNvSpPr>
            <a:spLocks noChangeArrowheads="1"/>
          </p:cNvSpPr>
          <p:nvPr/>
        </p:nvSpPr>
        <p:spPr bwMode="auto">
          <a:xfrm>
            <a:off x="8308338" y="643602"/>
            <a:ext cx="1866114" cy="1313470"/>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chemeClr val="accent6"/>
          </a:solidFill>
          <a:ln w="9525">
            <a:solidFill>
              <a:schemeClr val="tx1">
                <a:lumMod val="95000"/>
                <a:lumOff val="5000"/>
              </a:schemeClr>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defRPr/>
            </a:pPr>
            <a:endParaRPr lang="da-DK" noProof="1">
              <a:solidFill>
                <a:srgbClr val="FFFFFF"/>
              </a:solidFill>
              <a:latin typeface="Calibri" pitchFamily="-65" charset="0"/>
              <a:ea typeface="ＭＳ Ｐゴシック" pitchFamily="-65" charset="-128"/>
            </a:endParaRPr>
          </a:p>
        </p:txBody>
      </p:sp>
      <p:sp>
        <p:nvSpPr>
          <p:cNvPr id="42" name="Nedadbuet pil 24"/>
          <p:cNvSpPr>
            <a:spLocks noChangeArrowheads="1"/>
          </p:cNvSpPr>
          <p:nvPr/>
        </p:nvSpPr>
        <p:spPr bwMode="auto">
          <a:xfrm flipH="1">
            <a:off x="1417256" y="658353"/>
            <a:ext cx="1728574" cy="1300907"/>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chemeClr val="accent6"/>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defRPr/>
            </a:pPr>
            <a:endParaRPr lang="da-DK" noProof="1">
              <a:solidFill>
                <a:srgbClr val="FFFFFF"/>
              </a:solidFill>
              <a:latin typeface="Calibri" pitchFamily="-65" charset="0"/>
              <a:ea typeface="ＭＳ Ｐゴシック" pitchFamily="-65" charset="-128"/>
            </a:endParaRPr>
          </a:p>
        </p:txBody>
      </p:sp>
      <p:sp>
        <p:nvSpPr>
          <p:cNvPr id="44" name="Nedadbuet pil 24"/>
          <p:cNvSpPr>
            <a:spLocks noChangeArrowheads="1"/>
          </p:cNvSpPr>
          <p:nvPr/>
        </p:nvSpPr>
        <p:spPr bwMode="auto">
          <a:xfrm flipH="1">
            <a:off x="5421224" y="1075613"/>
            <a:ext cx="775171" cy="995937"/>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chemeClr val="accent6"/>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defRPr/>
            </a:pPr>
            <a:endParaRPr lang="da-DK" noProof="1">
              <a:solidFill>
                <a:srgbClr val="FFFFFF"/>
              </a:solidFill>
              <a:latin typeface="Calibri" pitchFamily="-65" charset="0"/>
              <a:ea typeface="ＭＳ Ｐゴシック" pitchFamily="-65" charset="-128"/>
            </a:endParaRPr>
          </a:p>
        </p:txBody>
      </p:sp>
      <p:sp>
        <p:nvSpPr>
          <p:cNvPr id="10" name="Rectangle 32"/>
          <p:cNvSpPr/>
          <p:nvPr/>
        </p:nvSpPr>
        <p:spPr>
          <a:xfrm>
            <a:off x="797787" y="2071550"/>
            <a:ext cx="1341201" cy="584775"/>
          </a:xfrm>
          <a:prstGeom prst="rect">
            <a:avLst/>
          </a:prstGeom>
          <a:solidFill>
            <a:schemeClr val="accent6">
              <a:lumMod val="75000"/>
            </a:schemeClr>
          </a:solidFill>
          <a:ln>
            <a:solidFill>
              <a:schemeClr val="accent1">
                <a:lumMod val="75000"/>
              </a:schemeClr>
            </a:solidFill>
          </a:ln>
        </p:spPr>
        <p:txBody>
          <a:bodyPr wrap="none">
            <a:spAutoFit/>
          </a:bodyPr>
          <a:lstStyle/>
          <a:p>
            <a:r>
              <a:rPr lang="tr-TR" sz="2400" b="1" dirty="0">
                <a:latin typeface="Times New Roman" pitchFamily="18" charset="0"/>
                <a:cs typeface="Times New Roman" pitchFamily="18" charset="0"/>
              </a:rPr>
              <a:t> </a:t>
            </a:r>
            <a:r>
              <a:rPr lang="tr-TR" sz="3200" b="1" dirty="0">
                <a:solidFill>
                  <a:schemeClr val="bg1"/>
                </a:solidFill>
                <a:latin typeface="Times New Roman" pitchFamily="18" charset="0"/>
                <a:cs typeface="Times New Roman" pitchFamily="18" charset="0"/>
              </a:rPr>
              <a:t>Tarım</a:t>
            </a:r>
            <a:endParaRPr lang="en-US" sz="3200" dirty="0"/>
          </a:p>
        </p:txBody>
      </p:sp>
      <p:sp>
        <p:nvSpPr>
          <p:cNvPr id="11" name="Rectangle 33"/>
          <p:cNvSpPr/>
          <p:nvPr/>
        </p:nvSpPr>
        <p:spPr>
          <a:xfrm>
            <a:off x="132271" y="2735143"/>
            <a:ext cx="4139738" cy="3539430"/>
          </a:xfrm>
          <a:prstGeom prst="rect">
            <a:avLst/>
          </a:prstGeom>
          <a:solidFill>
            <a:schemeClr val="accent6">
              <a:lumMod val="60000"/>
              <a:lumOff val="40000"/>
            </a:schemeClr>
          </a:solidFill>
          <a:ln>
            <a:solidFill>
              <a:schemeClr val="accent1">
                <a:lumMod val="50000"/>
              </a:schemeClr>
            </a:solidFill>
          </a:ln>
        </p:spPr>
        <p:txBody>
          <a:bodyPr wrap="square">
            <a:spAutoFit/>
          </a:bodyPr>
          <a:lstStyle/>
          <a:p>
            <a:pPr marL="285750" lvl="0" indent="-285750">
              <a:buFont typeface="Arial" panose="020B0604020202020204" pitchFamily="34" charset="0"/>
              <a:buChar char="•"/>
            </a:pPr>
            <a:r>
              <a:rPr lang="tr-TR" sz="1400" dirty="0"/>
              <a:t>Ü</a:t>
            </a:r>
            <a:r>
              <a:rPr lang="en-US" sz="1400" dirty="0" err="1"/>
              <a:t>reticide</a:t>
            </a:r>
            <a:r>
              <a:rPr lang="en-US" sz="1400" dirty="0"/>
              <a:t> </a:t>
            </a:r>
            <a:r>
              <a:rPr lang="en-US" sz="1400" dirty="0" err="1"/>
              <a:t>kayıt</a:t>
            </a:r>
            <a:r>
              <a:rPr lang="en-US" sz="1400" dirty="0"/>
              <a:t> </a:t>
            </a:r>
            <a:r>
              <a:rPr lang="en-US" sz="1400" dirty="0" err="1"/>
              <a:t>tutmaya</a:t>
            </a:r>
            <a:r>
              <a:rPr lang="en-US" sz="1400" dirty="0"/>
              <a:t> </a:t>
            </a:r>
            <a:r>
              <a:rPr lang="en-US" sz="1400" dirty="0" err="1"/>
              <a:t>karşa</a:t>
            </a:r>
            <a:r>
              <a:rPr lang="en-US" sz="1400" dirty="0"/>
              <a:t> </a:t>
            </a:r>
            <a:r>
              <a:rPr lang="en-US" sz="1400" dirty="0" err="1"/>
              <a:t>isteksizlik</a:t>
            </a:r>
            <a:endParaRPr lang="tr-TR" sz="1400" dirty="0"/>
          </a:p>
          <a:p>
            <a:pPr marL="285750" lvl="0" indent="-285750">
              <a:buFont typeface="Arial" panose="020B0604020202020204" pitchFamily="34" charset="0"/>
              <a:buChar char="•"/>
            </a:pPr>
            <a:r>
              <a:rPr lang="en-US" sz="1400" dirty="0" err="1"/>
              <a:t>Girdi</a:t>
            </a:r>
            <a:r>
              <a:rPr lang="en-US" sz="1400" dirty="0"/>
              <a:t> </a:t>
            </a:r>
            <a:r>
              <a:rPr lang="en-US" sz="1400" dirty="0" err="1"/>
              <a:t>maliyetlerindeki</a:t>
            </a:r>
            <a:r>
              <a:rPr lang="en-US" sz="1400" dirty="0"/>
              <a:t> </a:t>
            </a:r>
            <a:r>
              <a:rPr lang="en-US" sz="1400" dirty="0" err="1"/>
              <a:t>artışın</a:t>
            </a:r>
            <a:r>
              <a:rPr lang="en-US" sz="1400" dirty="0"/>
              <a:t> </a:t>
            </a:r>
            <a:r>
              <a:rPr lang="en-US" sz="1400" dirty="0" err="1"/>
              <a:t>ürün</a:t>
            </a:r>
            <a:r>
              <a:rPr lang="en-US" sz="1400" dirty="0"/>
              <a:t> </a:t>
            </a:r>
            <a:r>
              <a:rPr lang="en-US" sz="1400" dirty="0" err="1"/>
              <a:t>maliyetindeki</a:t>
            </a:r>
            <a:r>
              <a:rPr lang="en-US" sz="1400" dirty="0"/>
              <a:t> </a:t>
            </a:r>
            <a:r>
              <a:rPr lang="en-US" sz="1400" dirty="0" err="1"/>
              <a:t>artışlardan</a:t>
            </a:r>
            <a:r>
              <a:rPr lang="en-US" sz="1400" dirty="0"/>
              <a:t> </a:t>
            </a:r>
            <a:r>
              <a:rPr lang="en-US" sz="1400" dirty="0" err="1"/>
              <a:t>fazla</a:t>
            </a:r>
            <a:r>
              <a:rPr lang="en-US" sz="1400" dirty="0"/>
              <a:t> </a:t>
            </a:r>
            <a:r>
              <a:rPr lang="en-US" sz="1400" dirty="0" err="1"/>
              <a:t>olması</a:t>
            </a:r>
            <a:endParaRPr lang="tr-TR" sz="1400" dirty="0"/>
          </a:p>
          <a:p>
            <a:pPr marL="285750" lvl="0" indent="-285750">
              <a:buFont typeface="Arial" panose="020B0604020202020204" pitchFamily="34" charset="0"/>
              <a:buChar char="•"/>
            </a:pPr>
            <a:r>
              <a:rPr lang="en-US" sz="1400" dirty="0"/>
              <a:t>Tar</a:t>
            </a:r>
            <a:r>
              <a:rPr lang="tr-TR" sz="1400" dirty="0"/>
              <a:t>ı</a:t>
            </a:r>
            <a:r>
              <a:rPr lang="en-US" sz="1400" dirty="0"/>
              <a:t>m </a:t>
            </a:r>
            <a:r>
              <a:rPr lang="en-US" sz="1400" dirty="0" err="1"/>
              <a:t>arazilerinin</a:t>
            </a:r>
            <a:r>
              <a:rPr lang="en-US" sz="1400" dirty="0"/>
              <a:t> </a:t>
            </a:r>
            <a:r>
              <a:rPr lang="en-US" sz="1400" dirty="0" err="1"/>
              <a:t>parçalanarak</a:t>
            </a:r>
            <a:r>
              <a:rPr lang="en-US" sz="1400" dirty="0"/>
              <a:t> </a:t>
            </a:r>
            <a:r>
              <a:rPr lang="en-US" sz="1400" dirty="0" err="1"/>
              <a:t>gittikçe</a:t>
            </a:r>
            <a:r>
              <a:rPr lang="en-US" sz="1400" dirty="0"/>
              <a:t> </a:t>
            </a:r>
            <a:r>
              <a:rPr lang="en-US" sz="1400" dirty="0" err="1"/>
              <a:t>küç</a:t>
            </a:r>
            <a:r>
              <a:rPr lang="tr-TR" sz="1400" dirty="0"/>
              <a:t>ü</a:t>
            </a:r>
            <a:r>
              <a:rPr lang="en-US" sz="1400" dirty="0" err="1"/>
              <a:t>lmesi</a:t>
            </a:r>
            <a:endParaRPr lang="tr-TR" sz="1400" dirty="0"/>
          </a:p>
          <a:p>
            <a:pPr marL="285750" lvl="0" indent="-285750">
              <a:buFont typeface="Arial" panose="020B0604020202020204" pitchFamily="34" charset="0"/>
              <a:buChar char="•"/>
            </a:pPr>
            <a:r>
              <a:rPr lang="tr-TR" sz="1400" dirty="0"/>
              <a:t>T</a:t>
            </a:r>
            <a:r>
              <a:rPr lang="en-US" sz="1400" dirty="0" err="1"/>
              <a:t>arımsal</a:t>
            </a:r>
            <a:r>
              <a:rPr lang="en-US" sz="1400" dirty="0"/>
              <a:t> </a:t>
            </a:r>
            <a:r>
              <a:rPr lang="en-US" sz="1400" dirty="0" err="1"/>
              <a:t>üretimi</a:t>
            </a:r>
            <a:r>
              <a:rPr lang="en-US" sz="1400" dirty="0"/>
              <a:t> </a:t>
            </a:r>
            <a:r>
              <a:rPr lang="en-US" sz="1400" dirty="0" err="1"/>
              <a:t>artırma</a:t>
            </a:r>
            <a:r>
              <a:rPr lang="en-US" sz="1400" dirty="0"/>
              <a:t> </a:t>
            </a:r>
            <a:r>
              <a:rPr lang="en-US" sz="1400" dirty="0" err="1"/>
              <a:t>amacıyla</a:t>
            </a:r>
            <a:r>
              <a:rPr lang="en-US" sz="1400" dirty="0"/>
              <a:t> </a:t>
            </a:r>
            <a:r>
              <a:rPr lang="en-US" sz="1400" dirty="0" err="1"/>
              <a:t>doğal</a:t>
            </a:r>
            <a:r>
              <a:rPr lang="en-US" sz="1400" dirty="0"/>
              <a:t> </a:t>
            </a:r>
            <a:r>
              <a:rPr lang="en-US" sz="1400" dirty="0" err="1"/>
              <a:t>kaynaklarda</a:t>
            </a:r>
            <a:r>
              <a:rPr lang="en-US" sz="1400" dirty="0"/>
              <a:t> </a:t>
            </a:r>
            <a:r>
              <a:rPr lang="en-US" sz="1400" dirty="0" err="1"/>
              <a:t>kirlenme</a:t>
            </a:r>
            <a:r>
              <a:rPr lang="en-US" sz="1400" dirty="0"/>
              <a:t> </a:t>
            </a:r>
            <a:r>
              <a:rPr lang="en-US" sz="1400" dirty="0" err="1"/>
              <a:t>riski</a:t>
            </a:r>
            <a:r>
              <a:rPr lang="en-US" sz="1400" dirty="0"/>
              <a:t> </a:t>
            </a:r>
            <a:endParaRPr lang="tr-TR" sz="1400" dirty="0"/>
          </a:p>
          <a:p>
            <a:pPr marL="285750" lvl="0" indent="-285750">
              <a:buFont typeface="Arial" panose="020B0604020202020204" pitchFamily="34" charset="0"/>
              <a:buChar char="•"/>
            </a:pPr>
            <a:r>
              <a:rPr lang="en-US" sz="1400" dirty="0" err="1"/>
              <a:t>Sermaye</a:t>
            </a:r>
            <a:r>
              <a:rPr lang="en-US" sz="1400" dirty="0"/>
              <a:t> </a:t>
            </a:r>
            <a:r>
              <a:rPr lang="en-US" sz="1400" dirty="0" err="1"/>
              <a:t>yetersizligi</a:t>
            </a:r>
            <a:r>
              <a:rPr lang="en-US" sz="1400" dirty="0"/>
              <a:t>, </a:t>
            </a:r>
            <a:r>
              <a:rPr lang="en-US" sz="1400" dirty="0" err="1"/>
              <a:t>kredi</a:t>
            </a:r>
            <a:r>
              <a:rPr lang="en-US" sz="1400" dirty="0"/>
              <a:t> </a:t>
            </a:r>
            <a:r>
              <a:rPr lang="en-US" sz="1400" dirty="0" err="1"/>
              <a:t>maliyetlerinin</a:t>
            </a:r>
            <a:r>
              <a:rPr lang="en-US" sz="1400" dirty="0"/>
              <a:t> </a:t>
            </a:r>
            <a:r>
              <a:rPr lang="en-US" sz="1400" dirty="0" err="1"/>
              <a:t>gittikçe</a:t>
            </a:r>
            <a:r>
              <a:rPr lang="en-US" sz="1400" dirty="0"/>
              <a:t> </a:t>
            </a:r>
            <a:r>
              <a:rPr lang="en-US" sz="1400" dirty="0" err="1"/>
              <a:t>yükselmesi</a:t>
            </a:r>
            <a:r>
              <a:rPr lang="en-US" sz="1400" dirty="0"/>
              <a:t>, </a:t>
            </a:r>
            <a:endParaRPr lang="tr-TR" sz="1400" dirty="0"/>
          </a:p>
          <a:p>
            <a:pPr marL="285750" lvl="0" indent="-285750">
              <a:buFont typeface="Arial" panose="020B0604020202020204" pitchFamily="34" charset="0"/>
              <a:buChar char="•"/>
            </a:pPr>
            <a:r>
              <a:rPr lang="en-US" sz="1400" dirty="0" err="1"/>
              <a:t>Geleneksel</a:t>
            </a:r>
            <a:r>
              <a:rPr lang="en-US" sz="1400" dirty="0"/>
              <a:t> </a:t>
            </a:r>
            <a:r>
              <a:rPr lang="tr-TR" sz="1400" dirty="0"/>
              <a:t>ü</a:t>
            </a:r>
            <a:r>
              <a:rPr lang="en-US" sz="1400" dirty="0" err="1"/>
              <a:t>rünler</a:t>
            </a:r>
            <a:r>
              <a:rPr lang="en-US" sz="1400" dirty="0"/>
              <a:t> </a:t>
            </a:r>
            <a:r>
              <a:rPr lang="en-US" sz="1400" dirty="0" err="1"/>
              <a:t>içerisinde</a:t>
            </a:r>
            <a:r>
              <a:rPr lang="en-US" sz="1400" dirty="0"/>
              <a:t> </a:t>
            </a:r>
            <a:r>
              <a:rPr lang="en-US" sz="1400" dirty="0" err="1"/>
              <a:t>yer</a:t>
            </a:r>
            <a:r>
              <a:rPr lang="en-US" sz="1400" dirty="0"/>
              <a:t> </a:t>
            </a:r>
            <a:r>
              <a:rPr lang="en-US" sz="1400" dirty="0" err="1"/>
              <a:t>alan</a:t>
            </a:r>
            <a:r>
              <a:rPr lang="en-US" sz="1400" dirty="0"/>
              <a:t> </a:t>
            </a:r>
            <a:r>
              <a:rPr lang="en-US" sz="1400" dirty="0" err="1"/>
              <a:t>sebzelerin</a:t>
            </a:r>
            <a:r>
              <a:rPr lang="en-US" sz="1400" dirty="0"/>
              <a:t> </a:t>
            </a:r>
            <a:r>
              <a:rPr lang="en-US" sz="1400" dirty="0" err="1"/>
              <a:t>depolama</a:t>
            </a:r>
            <a:r>
              <a:rPr lang="en-US" sz="1400" dirty="0"/>
              <a:t> </a:t>
            </a:r>
            <a:r>
              <a:rPr lang="en-US" sz="1400" dirty="0" err="1"/>
              <a:t>olanagındaki</a:t>
            </a:r>
            <a:r>
              <a:rPr lang="en-US" sz="1400" dirty="0"/>
              <a:t> </a:t>
            </a:r>
            <a:r>
              <a:rPr lang="tr-TR" sz="1400" dirty="0"/>
              <a:t>yetersizlik</a:t>
            </a:r>
            <a:r>
              <a:rPr lang="en-US" sz="1400" dirty="0"/>
              <a:t> </a:t>
            </a:r>
            <a:endParaRPr lang="tr-TR" sz="1400" dirty="0"/>
          </a:p>
          <a:p>
            <a:pPr marL="285750" lvl="0" indent="-285750">
              <a:buFont typeface="Arial" panose="020B0604020202020204" pitchFamily="34" charset="0"/>
              <a:buChar char="•"/>
            </a:pPr>
            <a:r>
              <a:rPr lang="en-US" sz="1400" dirty="0" err="1"/>
              <a:t>Büyük</a:t>
            </a:r>
            <a:r>
              <a:rPr lang="en-US" sz="1400" dirty="0"/>
              <a:t> </a:t>
            </a:r>
            <a:r>
              <a:rPr lang="en-US" sz="1400" dirty="0" err="1"/>
              <a:t>semaye</a:t>
            </a:r>
            <a:r>
              <a:rPr lang="en-US" sz="1400" dirty="0"/>
              <a:t> </a:t>
            </a:r>
            <a:r>
              <a:rPr lang="en-US" sz="1400" dirty="0" err="1"/>
              <a:t>sahiplerinin</a:t>
            </a:r>
            <a:r>
              <a:rPr lang="en-US" sz="1400" dirty="0"/>
              <a:t> </a:t>
            </a:r>
            <a:r>
              <a:rPr lang="tr-TR" sz="1400" dirty="0"/>
              <a:t>ü</a:t>
            </a:r>
            <a:r>
              <a:rPr lang="en-US" sz="1400" dirty="0" err="1"/>
              <a:t>retimi</a:t>
            </a:r>
            <a:r>
              <a:rPr lang="en-US" sz="1400" dirty="0"/>
              <a:t> </a:t>
            </a:r>
            <a:r>
              <a:rPr lang="en-US" sz="1400" dirty="0" err="1"/>
              <a:t>ve</a:t>
            </a:r>
            <a:r>
              <a:rPr lang="en-US" sz="1400" dirty="0"/>
              <a:t> </a:t>
            </a:r>
            <a:r>
              <a:rPr lang="en-US" sz="1400" dirty="0" err="1"/>
              <a:t>pazarlamayı</a:t>
            </a:r>
            <a:r>
              <a:rPr lang="en-US" sz="1400" dirty="0"/>
              <a:t> </a:t>
            </a:r>
            <a:r>
              <a:rPr lang="tr-TR" sz="1400" dirty="0"/>
              <a:t>y</a:t>
            </a:r>
            <a:r>
              <a:rPr lang="en-US" sz="1400" dirty="0" err="1"/>
              <a:t>önlendirmesi</a:t>
            </a:r>
            <a:endParaRPr lang="tr-TR" sz="1400" dirty="0"/>
          </a:p>
          <a:p>
            <a:pPr marL="285750" lvl="0" indent="-285750">
              <a:buFont typeface="Arial" panose="020B0604020202020204" pitchFamily="34" charset="0"/>
              <a:buChar char="•"/>
            </a:pPr>
            <a:r>
              <a:rPr lang="en-US" sz="1400" dirty="0" err="1"/>
              <a:t>Kırsal</a:t>
            </a:r>
            <a:r>
              <a:rPr lang="en-US" sz="1400" dirty="0"/>
              <a:t> </a:t>
            </a:r>
            <a:r>
              <a:rPr lang="en-US" sz="1400" dirty="0" err="1"/>
              <a:t>kesimden</a:t>
            </a:r>
            <a:r>
              <a:rPr lang="en-US" sz="1400" dirty="0"/>
              <a:t> </a:t>
            </a:r>
            <a:r>
              <a:rPr lang="en-US" sz="1400" dirty="0" err="1"/>
              <a:t>göç</a:t>
            </a:r>
            <a:r>
              <a:rPr lang="en-US" sz="1400" dirty="0"/>
              <a:t> </a:t>
            </a:r>
            <a:r>
              <a:rPr lang="en-US" sz="1400" dirty="0" err="1"/>
              <a:t>nedeni</a:t>
            </a:r>
            <a:r>
              <a:rPr lang="en-US" sz="1400" dirty="0"/>
              <a:t> </a:t>
            </a:r>
            <a:r>
              <a:rPr lang="en-US" sz="1400" dirty="0" err="1"/>
              <a:t>ile</a:t>
            </a:r>
            <a:r>
              <a:rPr lang="en-US" sz="1400" dirty="0"/>
              <a:t> </a:t>
            </a:r>
            <a:r>
              <a:rPr lang="en-US" sz="1400" dirty="0" err="1"/>
              <a:t>iş</a:t>
            </a:r>
            <a:r>
              <a:rPr lang="en-US" sz="1400" dirty="0"/>
              <a:t> </a:t>
            </a:r>
            <a:r>
              <a:rPr lang="en-US" sz="1400" dirty="0" err="1"/>
              <a:t>gücü</a:t>
            </a:r>
            <a:r>
              <a:rPr lang="en-US" sz="1400" dirty="0"/>
              <a:t> </a:t>
            </a:r>
            <a:r>
              <a:rPr lang="en-US" sz="1400" dirty="0" err="1"/>
              <a:t>eksilmesi</a:t>
            </a:r>
            <a:r>
              <a:rPr lang="tr-TR" sz="1400" dirty="0"/>
              <a:t>t</a:t>
            </a:r>
          </a:p>
          <a:p>
            <a:pPr marL="285750" lvl="0" indent="-285750">
              <a:buFont typeface="Arial" panose="020B0604020202020204" pitchFamily="34" charset="0"/>
              <a:buChar char="•"/>
            </a:pPr>
            <a:r>
              <a:rPr lang="tr-TR" sz="1400" dirty="0">
                <a:ea typeface="Calibri" panose="020F0502020204030204" pitchFamily="34" charset="0"/>
              </a:rPr>
              <a:t>Tarım sulamalarında kullanılan elektrik kesintileri, arıza giderlerinin vatandaşlar tarafından karşılanması, </a:t>
            </a:r>
            <a:endParaRPr lang="tr-TR" sz="1400" dirty="0"/>
          </a:p>
        </p:txBody>
      </p:sp>
      <p:sp>
        <p:nvSpPr>
          <p:cNvPr id="12" name="Rectangle 34"/>
          <p:cNvSpPr/>
          <p:nvPr/>
        </p:nvSpPr>
        <p:spPr>
          <a:xfrm>
            <a:off x="5036435" y="2078154"/>
            <a:ext cx="1227195" cy="584775"/>
          </a:xfrm>
          <a:prstGeom prst="rect">
            <a:avLst/>
          </a:prstGeom>
          <a:solidFill>
            <a:schemeClr val="accent6">
              <a:lumMod val="75000"/>
            </a:schemeClr>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Çevre</a:t>
            </a:r>
            <a:endParaRPr lang="en-US" sz="3200" b="1" dirty="0">
              <a:latin typeface="Times New Roman" pitchFamily="18" charset="0"/>
              <a:cs typeface="Times New Roman" pitchFamily="18" charset="0"/>
            </a:endParaRPr>
          </a:p>
        </p:txBody>
      </p:sp>
      <p:sp>
        <p:nvSpPr>
          <p:cNvPr id="13" name="Rectangle 35"/>
          <p:cNvSpPr/>
          <p:nvPr/>
        </p:nvSpPr>
        <p:spPr>
          <a:xfrm>
            <a:off x="4455319" y="2735143"/>
            <a:ext cx="3368874" cy="3539430"/>
          </a:xfrm>
          <a:prstGeom prst="rect">
            <a:avLst/>
          </a:prstGeom>
          <a:solidFill>
            <a:schemeClr val="accent6">
              <a:lumMod val="60000"/>
              <a:lumOff val="40000"/>
            </a:schemeClr>
          </a:solidFill>
          <a:ln>
            <a:solidFill>
              <a:schemeClr val="accent1">
                <a:lumMod val="50000"/>
              </a:schemeClr>
            </a:solidFill>
          </a:ln>
        </p:spPr>
        <p:txBody>
          <a:bodyPr wrap="square">
            <a:spAutoFit/>
          </a:bodyPr>
          <a:lstStyle/>
          <a:p>
            <a:pPr marL="285750" indent="-285750">
              <a:buFont typeface="Arial" panose="020B0604020202020204" pitchFamily="34" charset="0"/>
              <a:buChar char="•"/>
            </a:pPr>
            <a:r>
              <a:rPr lang="tr-TR" sz="1400" dirty="0"/>
              <a:t>Yabancı ziyaretçilerin doğal çevreye zarar vermesi</a:t>
            </a:r>
          </a:p>
          <a:p>
            <a:pPr marL="285750" indent="-285750">
              <a:buFont typeface="Arial" panose="020B0604020202020204" pitchFamily="34" charset="0"/>
              <a:buChar char="•"/>
            </a:pPr>
            <a:r>
              <a:rPr lang="tr-TR" sz="1400" dirty="0"/>
              <a:t>Bilinçsiz olarak flora ve faunadan örnek toplanması</a:t>
            </a:r>
          </a:p>
          <a:p>
            <a:pPr marL="285750" indent="-285750">
              <a:buFont typeface="Arial" panose="020B0604020202020204" pitchFamily="34" charset="0"/>
              <a:buChar char="•"/>
            </a:pPr>
            <a:r>
              <a:rPr lang="tr-TR" sz="1400" dirty="0"/>
              <a:t>Çayırhan Termik Santralinin yarattığı  hava kirliliği </a:t>
            </a:r>
          </a:p>
          <a:p>
            <a:pPr marL="285750" indent="-285750">
              <a:buFont typeface="Arial" panose="020B0604020202020204" pitchFamily="34" charset="0"/>
              <a:buChar char="•"/>
            </a:pPr>
            <a:r>
              <a:rPr lang="tr-TR" sz="1400" dirty="0"/>
              <a:t>Altyapı ve restorasyon çalışmaları için bütçenin yetersiz olması</a:t>
            </a:r>
          </a:p>
          <a:p>
            <a:pPr marL="285750" indent="-285750">
              <a:buFont typeface="Arial" panose="020B0604020202020204" pitchFamily="34" charset="0"/>
              <a:buChar char="•"/>
            </a:pPr>
            <a:r>
              <a:rPr lang="tr-TR" sz="1400" dirty="0"/>
              <a:t>Maden ocakları ve enerji üretim santralinin  çevre kirliliğine sebep olması </a:t>
            </a:r>
          </a:p>
          <a:p>
            <a:pPr marL="285750" indent="-285750">
              <a:buFont typeface="Arial" panose="020B0604020202020204" pitchFamily="34" charset="0"/>
              <a:buChar char="•"/>
            </a:pPr>
            <a:r>
              <a:rPr lang="tr-TR" sz="1400" dirty="0"/>
              <a:t>Define arayıcılarının olması </a:t>
            </a:r>
          </a:p>
          <a:p>
            <a:pPr marL="285750" indent="-285750">
              <a:buFont typeface="Arial" panose="020B0604020202020204" pitchFamily="34" charset="0"/>
              <a:buChar char="•"/>
            </a:pPr>
            <a:r>
              <a:rPr lang="tr-TR" sz="1400" dirty="0"/>
              <a:t>Kırsal mimarinin yok olma tehlikesi içinde bulunması </a:t>
            </a:r>
          </a:p>
          <a:p>
            <a:pPr marL="285750" indent="-285750">
              <a:buFont typeface="Arial" panose="020B0604020202020204" pitchFamily="34" charset="0"/>
              <a:buChar char="•"/>
            </a:pPr>
            <a:endParaRPr lang="tr-TR" sz="1400" dirty="0"/>
          </a:p>
          <a:p>
            <a:r>
              <a:rPr lang="tr-TR" sz="1400" dirty="0"/>
              <a:t>  </a:t>
            </a:r>
            <a:endParaRPr lang="tr-TR" sz="1400" dirty="0">
              <a:solidFill>
                <a:srgbClr val="FF0000"/>
              </a:solidFill>
            </a:endParaRPr>
          </a:p>
        </p:txBody>
      </p:sp>
      <p:sp>
        <p:nvSpPr>
          <p:cNvPr id="14" name="Rectangle 38"/>
          <p:cNvSpPr/>
          <p:nvPr/>
        </p:nvSpPr>
        <p:spPr>
          <a:xfrm>
            <a:off x="8963836" y="2078154"/>
            <a:ext cx="1938351" cy="584775"/>
          </a:xfrm>
          <a:prstGeom prst="rect">
            <a:avLst/>
          </a:prstGeom>
          <a:solidFill>
            <a:schemeClr val="accent6">
              <a:lumMod val="75000"/>
            </a:schemeClr>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Kalkınma</a:t>
            </a:r>
            <a:endParaRPr lang="en-US" sz="3200" b="1" dirty="0">
              <a:latin typeface="Times New Roman" pitchFamily="18" charset="0"/>
              <a:cs typeface="Times New Roman" pitchFamily="18" charset="0"/>
            </a:endParaRPr>
          </a:p>
        </p:txBody>
      </p:sp>
      <p:sp>
        <p:nvSpPr>
          <p:cNvPr id="15" name="Rectangle 39"/>
          <p:cNvSpPr/>
          <p:nvPr/>
        </p:nvSpPr>
        <p:spPr>
          <a:xfrm>
            <a:off x="8044685" y="2767673"/>
            <a:ext cx="3441374" cy="1772986"/>
          </a:xfrm>
          <a:prstGeom prst="rect">
            <a:avLst/>
          </a:prstGeom>
          <a:solidFill>
            <a:schemeClr val="accent6">
              <a:lumMod val="60000"/>
              <a:lumOff val="40000"/>
            </a:schemeClr>
          </a:solidFill>
          <a:ln>
            <a:solidFill>
              <a:schemeClr val="accent1">
                <a:lumMod val="50000"/>
              </a:schemeClr>
            </a:solidFill>
          </a:ln>
        </p:spPr>
        <p:txBody>
          <a:bodyPr wrap="square">
            <a:spAutoFit/>
          </a:bodyPr>
          <a:lstStyle/>
          <a:p>
            <a:pPr>
              <a:lnSpc>
                <a:spcPct val="107000"/>
              </a:lnSpc>
              <a:spcAft>
                <a:spcPts val="800"/>
              </a:spcAft>
            </a:pPr>
            <a:r>
              <a:rPr lang="tr-TR" sz="1400" dirty="0">
                <a:latin typeface="Calibri" panose="020F0502020204030204" pitchFamily="34" charset="0"/>
                <a:ea typeface="Calibri" panose="020F0502020204030204" pitchFamily="34" charset="0"/>
                <a:cs typeface="Times New Roman" panose="02020603050405020304" pitchFamily="18" charset="0"/>
              </a:rPr>
              <a:t>Ziyaretçi yoğunluğunun </a:t>
            </a:r>
            <a:r>
              <a:rPr lang="tr-TR" sz="1400" dirty="0" err="1">
                <a:latin typeface="Calibri" panose="020F0502020204030204" pitchFamily="34" charset="0"/>
                <a:ea typeface="Calibri" panose="020F0502020204030204" pitchFamily="34" charset="0"/>
                <a:cs typeface="Times New Roman" panose="02020603050405020304" pitchFamily="18" charset="0"/>
              </a:rPr>
              <a:t>dejanarasyonu</a:t>
            </a:r>
            <a:r>
              <a:rPr lang="tr-TR" sz="1400" dirty="0">
                <a:latin typeface="Calibri" panose="020F0502020204030204" pitchFamily="34" charset="0"/>
                <a:ea typeface="Calibri" panose="020F0502020204030204" pitchFamily="34" charset="0"/>
                <a:cs typeface="Times New Roman" panose="02020603050405020304" pitchFamily="18" charset="0"/>
              </a:rPr>
              <a:t>  tetiklemesi.</a:t>
            </a:r>
          </a:p>
          <a:p>
            <a:pPr>
              <a:lnSpc>
                <a:spcPct val="107000"/>
              </a:lnSpc>
              <a:spcAft>
                <a:spcPts val="800"/>
              </a:spcAft>
            </a:pPr>
            <a:r>
              <a:rPr lang="tr-TR" sz="1400" dirty="0">
                <a:latin typeface="Calibri" panose="020F0502020204030204" pitchFamily="34" charset="0"/>
                <a:ea typeface="Calibri" panose="020F0502020204030204" pitchFamily="34" charset="0"/>
                <a:cs typeface="Times New Roman" panose="02020603050405020304" pitchFamily="18" charset="0"/>
              </a:rPr>
              <a:t>Doğal ve tarihi kaynakların yoğun kullanımının tahribata yol açması.</a:t>
            </a:r>
          </a:p>
          <a:p>
            <a:pPr>
              <a:lnSpc>
                <a:spcPct val="107000"/>
              </a:lnSpc>
              <a:spcAft>
                <a:spcPts val="800"/>
              </a:spcAft>
            </a:pP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4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6326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7794" y="423390"/>
            <a:ext cx="4735773" cy="461665"/>
          </a:xfrm>
          <a:prstGeom prst="rect">
            <a:avLst/>
          </a:prstGeom>
          <a:solidFill>
            <a:schemeClr val="accent1">
              <a:lumMod val="60000"/>
              <a:lumOff val="40000"/>
            </a:schemeClr>
          </a:solidFill>
          <a:ln>
            <a:solidFill>
              <a:schemeClr val="accent2"/>
            </a:solidFill>
          </a:ln>
        </p:spPr>
        <p:txBody>
          <a:bodyPr wrap="square">
            <a:spAutoFit/>
          </a:bodyPr>
          <a:lstStyle/>
          <a:p>
            <a:pPr algn="ctr"/>
            <a:r>
              <a:rPr lang="en-US" sz="2400" b="1" dirty="0">
                <a:solidFill>
                  <a:schemeClr val="accent2"/>
                </a:solidFill>
                <a:latin typeface="Arial" panose="020B0604020202020204" pitchFamily="34" charset="0"/>
              </a:rPr>
              <a:t>YARARLANILAN</a:t>
            </a:r>
            <a:r>
              <a:rPr lang="en-US" sz="2400" dirty="0">
                <a:latin typeface="Cambria" panose="02040503050406030204" pitchFamily="18" charset="0"/>
                <a:ea typeface="MS Mincho" panose="020B0400000000000000" pitchFamily="49" charset="-128"/>
                <a:cs typeface="Arial" panose="020B0604020202020204" pitchFamily="34" charset="0"/>
              </a:rPr>
              <a:t> </a:t>
            </a:r>
            <a:r>
              <a:rPr lang="tr-TR" sz="2400" b="1" dirty="0">
                <a:solidFill>
                  <a:schemeClr val="accent2"/>
                </a:solidFill>
                <a:latin typeface="Arial" panose="020B0604020202020204" pitchFamily="34" charset="0"/>
              </a:rPr>
              <a:t>KAYNAKLAR</a:t>
            </a:r>
            <a:endParaRPr lang="en-US" sz="2400" b="1" dirty="0">
              <a:solidFill>
                <a:schemeClr val="accent2"/>
              </a:solidFill>
            </a:endParaRPr>
          </a:p>
        </p:txBody>
      </p:sp>
      <p:sp>
        <p:nvSpPr>
          <p:cNvPr id="3" name="Metin kutusu 2"/>
          <p:cNvSpPr txBox="1"/>
          <p:nvPr/>
        </p:nvSpPr>
        <p:spPr>
          <a:xfrm>
            <a:off x="627794" y="1156447"/>
            <a:ext cx="8838935" cy="5047536"/>
          </a:xfrm>
          <a:prstGeom prst="rect">
            <a:avLst/>
          </a:prstGeom>
          <a:noFill/>
        </p:spPr>
        <p:txBody>
          <a:bodyPr wrap="square" rtlCol="0">
            <a:spAutoFit/>
          </a:bodyPr>
          <a:lstStyle/>
          <a:p>
            <a:r>
              <a:rPr lang="tr-TR" dirty="0"/>
              <a:t>Kentsel Peyzaj Tasarımı Kapsamında Tarihi Çevre Yenileme Çalışmalarının Araştırılması: Beypazarı Örneği1 Ankara Üniversitesi Ziraat Fakültesi Peyzaj Mimarlığı Bölümü, Ankara Tekirdağ Ziraat Fakültesi Dergisi </a:t>
            </a:r>
          </a:p>
          <a:p>
            <a:r>
              <a:rPr lang="tr-TR" dirty="0"/>
              <a:t> </a:t>
            </a:r>
          </a:p>
          <a:p>
            <a:r>
              <a:rPr lang="tr-TR" dirty="0"/>
              <a:t>Kervankıran İ (2014) ,Beypazarı Ankara örneğinde turizmin ekonomik toplumsal ve çevresel etkilerine yerel halkın </a:t>
            </a:r>
            <a:r>
              <a:rPr lang="tr-TR" dirty="0" err="1"/>
              <a:t>yaklaşımı,Süleyman</a:t>
            </a:r>
            <a:r>
              <a:rPr lang="tr-TR" dirty="0"/>
              <a:t> Demirel Üniveristesi,s:31 133-153</a:t>
            </a:r>
          </a:p>
          <a:p>
            <a:endParaRPr lang="tr-TR" dirty="0"/>
          </a:p>
          <a:p>
            <a:r>
              <a:rPr lang="tr-TR" dirty="0" err="1"/>
              <a:t>Aklanoğlu</a:t>
            </a:r>
            <a:r>
              <a:rPr lang="tr-TR" dirty="0"/>
              <a:t> </a:t>
            </a:r>
            <a:r>
              <a:rPr lang="tr-TR" dirty="0" err="1"/>
              <a:t>F,Aslan</a:t>
            </a:r>
            <a:r>
              <a:rPr lang="tr-TR" dirty="0"/>
              <a:t> M (2010), Beypazarı Peyzaj Potansiyelinin </a:t>
            </a:r>
            <a:r>
              <a:rPr lang="tr-TR" dirty="0" err="1"/>
              <a:t>Geliştirilmesi,Selçuk</a:t>
            </a:r>
            <a:r>
              <a:rPr lang="tr-TR" dirty="0"/>
              <a:t> Üniversitesi Selçuk Tarım ve Gıda Bilimleri Dergisi , 24 (4):  45-52 </a:t>
            </a:r>
          </a:p>
          <a:p>
            <a:endParaRPr lang="tr-TR" dirty="0"/>
          </a:p>
          <a:p>
            <a:r>
              <a:rPr lang="tr-TR" dirty="0"/>
              <a:t>Uslu </a:t>
            </a:r>
            <a:r>
              <a:rPr lang="tr-TR" dirty="0" err="1"/>
              <a:t>A,Kiper</a:t>
            </a:r>
            <a:r>
              <a:rPr lang="tr-TR" dirty="0"/>
              <a:t> T2006),Turizmin Kültürel Miras Üzerine Etkileri: Beypazarı/Ankara Örneğinde Yerel Halkın Farkındalığı, Tekirdağ Ziraat Fakültesi Dergisi</a:t>
            </a:r>
          </a:p>
          <a:p>
            <a:endParaRPr lang="tr-TR" dirty="0"/>
          </a:p>
          <a:p>
            <a:r>
              <a:rPr lang="tr-TR" dirty="0">
                <a:latin typeface="Calibri" panose="020F0502020204030204" pitchFamily="34" charset="0"/>
                <a:ea typeface="Calibri" panose="020F0502020204030204" pitchFamily="34" charset="0"/>
                <a:cs typeface="Times New Roman" panose="02020603050405020304" pitchFamily="18" charset="0"/>
              </a:rPr>
              <a:t>Kurt, İ. 2009. Beypazarı ilçesinde kırsal turizm Yüksek Lisans Tezi </a:t>
            </a:r>
            <a:r>
              <a:rPr lang="tr-TR" dirty="0">
                <a:solidFill>
                  <a:prstClr val="black"/>
                </a:solidFill>
                <a:latin typeface="Calibri" panose="020F0502020204030204" pitchFamily="34" charset="0"/>
                <a:ea typeface="Calibri" panose="020F0502020204030204" pitchFamily="34" charset="0"/>
                <a:cs typeface="Times New Roman" panose="02020603050405020304" pitchFamily="18" charset="0"/>
              </a:rPr>
              <a:t>Ankara Üniversitesi Sosyal Bilimler Enstitüsü Coğrafya Anabilim Dalı</a:t>
            </a:r>
            <a:r>
              <a:rPr lang="tr-TR">
                <a:solidFill>
                  <a:prstClr val="black"/>
                </a:solidFill>
                <a:latin typeface="Calibri" panose="020F0502020204030204" pitchFamily="34" charset="0"/>
                <a:ea typeface="Calibri" panose="020F0502020204030204" pitchFamily="34" charset="0"/>
                <a:cs typeface="Times New Roman" panose="02020603050405020304" pitchFamily="18" charset="0"/>
              </a:rPr>
              <a:t>, A</a:t>
            </a:r>
            <a:r>
              <a:rPr lang="tr-TR">
                <a:latin typeface="Calibri" panose="020F0502020204030204" pitchFamily="34" charset="0"/>
                <a:ea typeface="Calibri" panose="020F0502020204030204" pitchFamily="34" charset="0"/>
                <a:cs typeface="Times New Roman" panose="02020603050405020304" pitchFamily="18" charset="0"/>
              </a:rPr>
              <a:t>nkara</a:t>
            </a:r>
          </a:p>
          <a:p>
            <a:endParaRPr lang="tr-TR" dirty="0">
              <a:latin typeface="Calibri" panose="020F0502020204030204" pitchFamily="34" charset="0"/>
              <a:ea typeface="Calibri" panose="020F0502020204030204" pitchFamily="34" charset="0"/>
              <a:cs typeface="Times New Roman" panose="02020603050405020304" pitchFamily="18" charset="0"/>
            </a:endParaRPr>
          </a:p>
          <a:p>
            <a:r>
              <a:rPr lang="tr-TR" sz="1600" dirty="0">
                <a:solidFill>
                  <a:srgbClr val="333333"/>
                </a:solidFill>
                <a:latin typeface="Helvetica" panose="020B0604020202020204" pitchFamily="34" charset="0"/>
                <a:ea typeface="Calibri" panose="020F0502020204030204" pitchFamily="34" charset="0"/>
                <a:cs typeface="Times New Roman" panose="02020603050405020304" pitchFamily="18" charset="0"/>
              </a:rPr>
              <a:t>Anonim.2016.Web Sitesi: http://www.Hürrriyet.com.tr, Erişim Tarihi: 01.05.2020</a:t>
            </a:r>
            <a:endParaRPr lang="tr-TR" sz="1600" dirty="0">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Tree>
    <p:extLst>
      <p:ext uri="{BB962C8B-B14F-4D97-AF65-F5344CB8AC3E}">
        <p14:creationId xmlns:p14="http://schemas.microsoft.com/office/powerpoint/2010/main" val="142621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81543" y="356524"/>
            <a:ext cx="4402649" cy="1143000"/>
          </a:xfrm>
          <a:prstGeom prst="rect">
            <a:avLst/>
          </a:prstGeom>
        </p:spPr>
        <p:txBody>
          <a:bodyPr>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tr-TR" b="1">
                <a:solidFill>
                  <a:srgbClr val="7030A0"/>
                </a:solidFill>
                <a:latin typeface="Times New Roman" pitchFamily="18" charset="0"/>
                <a:cs typeface="Times New Roman" pitchFamily="18" charset="0"/>
              </a:rPr>
              <a:t>SWOT ANALİZİ</a:t>
            </a:r>
            <a:endParaRPr lang="tr-TR" b="1" dirty="0">
              <a:solidFill>
                <a:srgbClr val="7030A0"/>
              </a:solidFill>
              <a:latin typeface="Times New Roman" pitchFamily="18" charset="0"/>
              <a:cs typeface="Times New Roman" pitchFamily="18" charset="0"/>
            </a:endParaRPr>
          </a:p>
        </p:txBody>
      </p:sp>
      <p:graphicFrame>
        <p:nvGraphicFramePr>
          <p:cNvPr id="3" name="Content Placeholder 5"/>
          <p:cNvGraphicFramePr>
            <a:graphicFrameLocks/>
          </p:cNvGraphicFramePr>
          <p:nvPr>
            <p:extLst>
              <p:ext uri="{D42A27DB-BD31-4B8C-83A1-F6EECF244321}">
                <p14:modId xmlns:p14="http://schemas.microsoft.com/office/powerpoint/2010/main" val="1948613004"/>
              </p:ext>
            </p:extLst>
          </p:nvPr>
        </p:nvGraphicFramePr>
        <p:xfrm>
          <a:off x="1981200" y="132724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ounded Rectangle 13"/>
          <p:cNvSpPr/>
          <p:nvPr/>
        </p:nvSpPr>
        <p:spPr>
          <a:xfrm>
            <a:off x="1140655" y="2942223"/>
            <a:ext cx="1854591" cy="1116191"/>
          </a:xfrm>
          <a:prstGeom prst="roundRect">
            <a:avLst/>
          </a:prstGeom>
          <a:solidFill>
            <a:schemeClr val="bg2">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74426" y="3306037"/>
            <a:ext cx="1820819" cy="307777"/>
          </a:xfrm>
          <a:prstGeom prst="rect">
            <a:avLst/>
          </a:prstGeom>
        </p:spPr>
        <p:txBody>
          <a:bodyPr wrap="none">
            <a:spAutoFit/>
          </a:bodyPr>
          <a:lstStyle/>
          <a:p>
            <a:pPr lvl="0"/>
            <a:r>
              <a:rPr lang="tr-TR" sz="1400" b="1" dirty="0">
                <a:latin typeface="Times New Roman" pitchFamily="18" charset="0"/>
                <a:cs typeface="Times New Roman" pitchFamily="18" charset="0"/>
              </a:rPr>
              <a:t>İÇSEL ANALİZLER</a:t>
            </a:r>
            <a:endParaRPr lang="en-US" dirty="0"/>
          </a:p>
        </p:txBody>
      </p:sp>
      <p:sp>
        <p:nvSpPr>
          <p:cNvPr id="20" name="Rounded Rectangle 19"/>
          <p:cNvSpPr/>
          <p:nvPr/>
        </p:nvSpPr>
        <p:spPr>
          <a:xfrm>
            <a:off x="9429816" y="2970396"/>
            <a:ext cx="1854591" cy="1116191"/>
          </a:xfrm>
          <a:prstGeom prst="roundRect">
            <a:avLst/>
          </a:prstGeom>
          <a:solidFill>
            <a:schemeClr val="bg2">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497359" y="3334210"/>
            <a:ext cx="1920206" cy="307777"/>
          </a:xfrm>
          <a:prstGeom prst="rect">
            <a:avLst/>
          </a:prstGeom>
        </p:spPr>
        <p:txBody>
          <a:bodyPr wrap="none">
            <a:spAutoFit/>
          </a:bodyPr>
          <a:lstStyle/>
          <a:p>
            <a:pPr lvl="0"/>
            <a:r>
              <a:rPr lang="tr-TR" sz="1400" b="1" dirty="0">
                <a:latin typeface="Times New Roman" pitchFamily="18" charset="0"/>
                <a:cs typeface="Times New Roman" pitchFamily="18" charset="0"/>
              </a:rPr>
              <a:t>DİŞSEL ANALİZLER</a:t>
            </a:r>
            <a:endParaRPr lang="en-US" dirty="0"/>
          </a:p>
        </p:txBody>
      </p:sp>
      <p:cxnSp>
        <p:nvCxnSpPr>
          <p:cNvPr id="38" name="Straight Connector 37"/>
          <p:cNvCxnSpPr/>
          <p:nvPr/>
        </p:nvCxnSpPr>
        <p:spPr>
          <a:xfrm flipH="1" flipV="1">
            <a:off x="1828800" y="2011680"/>
            <a:ext cx="1294228" cy="1406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1828800" y="5132363"/>
            <a:ext cx="1294228" cy="1406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28799" y="2011680"/>
            <a:ext cx="0" cy="944648"/>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828799" y="4100655"/>
            <a:ext cx="0" cy="1059844"/>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9062884" y="2025748"/>
            <a:ext cx="1294228" cy="1406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9062884" y="5146431"/>
            <a:ext cx="1294228" cy="1406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0357112" y="2011680"/>
            <a:ext cx="0" cy="944648"/>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0357112" y="4100655"/>
            <a:ext cx="0" cy="1059844"/>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76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Deniz\Desktop\YİĞİT YILMAZ\WhatsApp Image 2020-05-08 at 21.26.15.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75" y="52077"/>
            <a:ext cx="8043309" cy="618735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34" name="Rectangle 33"/>
          <p:cNvSpPr/>
          <p:nvPr/>
        </p:nvSpPr>
        <p:spPr>
          <a:xfrm>
            <a:off x="8139475" y="1094761"/>
            <a:ext cx="3864737" cy="4801314"/>
          </a:xfrm>
          <a:prstGeom prst="rect">
            <a:avLst/>
          </a:prstGeom>
          <a:solidFill>
            <a:srgbClr val="92D050"/>
          </a:solidFill>
          <a:effectLst>
            <a:softEdge rad="63500"/>
          </a:effectLst>
        </p:spPr>
        <p:txBody>
          <a:bodyPr wrap="square">
            <a:spAutoFit/>
          </a:bodyPr>
          <a:lstStyle/>
          <a:p>
            <a:endParaRPr lang="tr-TR" b="1" dirty="0">
              <a:latin typeface="Times New Roman" pitchFamily="18" charset="0"/>
              <a:cs typeface="Times New Roman" pitchFamily="18" charset="0"/>
            </a:endParaRPr>
          </a:p>
          <a:p>
            <a:r>
              <a:rPr lang="tr-TR" b="1" dirty="0">
                <a:latin typeface="Times New Roman" pitchFamily="18" charset="0"/>
                <a:cs typeface="Times New Roman" pitchFamily="18" charset="0"/>
              </a:rPr>
              <a:t> Beypazarı ilçesi Ankara’nın 99 km kuzeybatısında yer almaktadır. İlçe alanı İç Anadolu bölgesinin Yukarı Sakarya bölümünde bulunmaktadır. </a:t>
            </a:r>
          </a:p>
          <a:p>
            <a:r>
              <a:rPr lang="tr-TR" b="1" dirty="0">
                <a:latin typeface="Times New Roman" pitchFamily="18" charset="0"/>
                <a:cs typeface="Times New Roman" pitchFamily="18" charset="0"/>
              </a:rPr>
              <a:t>Beypazarı batıda Nallıhan, güneyde Eskişehir, Polatlı, Ayaş, Güdül, Çamlıdere, kuzeyde Seben ve Kıbrısçık ilçeleri ile çevrilidir </a:t>
            </a:r>
          </a:p>
          <a:p>
            <a:r>
              <a:rPr lang="tr-TR" b="1" dirty="0">
                <a:latin typeface="Times New Roman" pitchFamily="18" charset="0"/>
                <a:cs typeface="Times New Roman" pitchFamily="18" charset="0"/>
              </a:rPr>
              <a:t>İlçe merkezinden geçen D-140 eksenli karayolu bağlantısı ile Ankara ve İstanbul gibi metropol şehirlere ulaşım kolaylığına aynı zamanda Sakarya, Eskişehir ve Bolu illerine yakın olma avantajına sahiptir.</a:t>
            </a:r>
          </a:p>
          <a:p>
            <a:endParaRPr lang="tr-TR" b="1" dirty="0">
              <a:latin typeface="Times New Roman" pitchFamily="18" charset="0"/>
              <a:cs typeface="Times New Roman" pitchFamily="18" charset="0"/>
            </a:endParaRPr>
          </a:p>
          <a:p>
            <a:endParaRPr lang="tr-TR" b="1" dirty="0">
              <a:latin typeface="Times New Roman" pitchFamily="18" charset="0"/>
              <a:cs typeface="Times New Roman" pitchFamily="18" charset="0"/>
            </a:endParaRPr>
          </a:p>
        </p:txBody>
      </p:sp>
      <p:sp>
        <p:nvSpPr>
          <p:cNvPr id="31" name="Rectangle 30"/>
          <p:cNvSpPr/>
          <p:nvPr/>
        </p:nvSpPr>
        <p:spPr>
          <a:xfrm>
            <a:off x="8397686" y="362750"/>
            <a:ext cx="3348319" cy="584775"/>
          </a:xfrm>
          <a:prstGeom prst="rect">
            <a:avLst/>
          </a:prstGeom>
          <a:solidFill>
            <a:schemeClr val="accent1">
              <a:lumMod val="60000"/>
              <a:lumOff val="40000"/>
            </a:schemeClr>
          </a:solidFill>
        </p:spPr>
        <p:txBody>
          <a:bodyPr wrap="square">
            <a:spAutoFit/>
          </a:bodyPr>
          <a:lstStyle/>
          <a:p>
            <a:pPr lvl="0"/>
            <a:r>
              <a:rPr lang="tr-TR" sz="3200" b="1" dirty="0">
                <a:solidFill>
                  <a:schemeClr val="accent1">
                    <a:lumMod val="75000"/>
                  </a:schemeClr>
                </a:solidFill>
                <a:latin typeface="Times New Roman" pitchFamily="18" charset="0"/>
                <a:cs typeface="Times New Roman" pitchFamily="18" charset="0"/>
              </a:rPr>
              <a:t>   BEYPAZARI</a:t>
            </a:r>
            <a:r>
              <a:rPr lang="tr-TR" sz="2800" b="1" dirty="0">
                <a:latin typeface="Times New Roman" pitchFamily="18" charset="0"/>
                <a:cs typeface="Times New Roman" pitchFamily="18" charset="0"/>
              </a:rPr>
              <a:t> </a:t>
            </a:r>
            <a:endParaRPr lang="en-US" sz="3600" dirty="0"/>
          </a:p>
        </p:txBody>
      </p:sp>
    </p:spTree>
    <p:extLst>
      <p:ext uri="{BB962C8B-B14F-4D97-AF65-F5344CB8AC3E}">
        <p14:creationId xmlns:p14="http://schemas.microsoft.com/office/powerpoint/2010/main" val="1397952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eniz\Desktop\YİĞİT YILMAZ\image-hb_b_06192141_i-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752" y="91630"/>
            <a:ext cx="6804213" cy="322229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 name="Picture 2" descr="C:\Users\Deniz\Desktop\YİĞİT YILMAZ\WhatsApp Image 2020-05-08 at 21.43.5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5752" y="3159560"/>
            <a:ext cx="4024056" cy="3018043"/>
          </a:xfrm>
          <a:prstGeom prst="rect">
            <a:avLst/>
          </a:prstGeom>
          <a:noFill/>
          <a:effectLst>
            <a:reflection stA="8000" endPos="65000" dist="50800" dir="5400000" sy="-100000" algn="bl" rotWithShape="0"/>
            <a:softEdge rad="317500"/>
          </a:effectLst>
          <a:extLst>
            <a:ext uri="{909E8E84-426E-40DD-AFC4-6F175D3DCCD1}">
              <a14:hiddenFill xmlns:a14="http://schemas.microsoft.com/office/drawing/2010/main">
                <a:solidFill>
                  <a:srgbClr val="FFFFFF"/>
                </a:solidFill>
              </a14:hiddenFill>
            </a:ext>
          </a:extLst>
        </p:spPr>
      </p:pic>
      <p:pic>
        <p:nvPicPr>
          <p:cNvPr id="3075" name="Picture 3" descr="C:\Users\Deniz\Desktop\YİĞİT YILMAZ\20200322143029827_Beypazari Anadolu Acik Hava Muzesi – Yasayan Ko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37761" cy="617220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076" name="Picture 4" descr="C:\Users\Deniz\Desktop\YİĞİT YILMAZ\s-c1d31e8ea4e40064fa8800e6d254f0935ce3d3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55740" y="3052482"/>
            <a:ext cx="3464859" cy="342636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Rectangle 30"/>
          <p:cNvSpPr/>
          <p:nvPr/>
        </p:nvSpPr>
        <p:spPr>
          <a:xfrm>
            <a:off x="147918" y="6435899"/>
            <a:ext cx="2179270" cy="369332"/>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BEYPAZARI </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446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Deniz\Desktop\YİĞİT YILMAZ\image-926085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337" y="0"/>
            <a:ext cx="6896664" cy="412937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Dikdörtgen 1"/>
          <p:cNvSpPr/>
          <p:nvPr/>
        </p:nvSpPr>
        <p:spPr>
          <a:xfrm>
            <a:off x="1058131" y="4239520"/>
            <a:ext cx="9991165" cy="2031325"/>
          </a:xfrm>
          <a:prstGeom prst="rect">
            <a:avLst/>
          </a:prstGeom>
          <a:solidFill>
            <a:srgbClr val="92D050"/>
          </a:solidFill>
        </p:spPr>
        <p:txBody>
          <a:bodyPr wrap="square">
            <a:spAutoFit/>
          </a:bodyPr>
          <a:lstStyle/>
          <a:p>
            <a:r>
              <a:rPr lang="tr-TR" b="1" dirty="0">
                <a:latin typeface="Times New Roman" pitchFamily="18" charset="0"/>
                <a:cs typeface="Times New Roman" pitchFamily="18" charset="0"/>
              </a:rPr>
              <a:t>Beypazarı hem doğal hem de tarihi değerler açısından ülkemizin zengin kaynaklarına sahip ilçelerden biridir. İlçenin </a:t>
            </a:r>
            <a:r>
              <a:rPr lang="tr-TR" b="1" dirty="0" err="1">
                <a:latin typeface="Times New Roman" pitchFamily="18" charset="0"/>
                <a:cs typeface="Times New Roman" pitchFamily="18" charset="0"/>
              </a:rPr>
              <a:t>İnözü</a:t>
            </a:r>
            <a:r>
              <a:rPr lang="tr-TR" b="1" dirty="0">
                <a:latin typeface="Times New Roman" pitchFamily="18" charset="0"/>
                <a:cs typeface="Times New Roman" pitchFamily="18" charset="0"/>
              </a:rPr>
              <a:t> Vadisi, </a:t>
            </a:r>
            <a:r>
              <a:rPr lang="tr-TR" b="1" dirty="0" err="1">
                <a:latin typeface="Times New Roman" pitchFamily="18" charset="0"/>
                <a:cs typeface="Times New Roman" pitchFamily="18" charset="0"/>
              </a:rPr>
              <a:t>Eğriova</a:t>
            </a:r>
            <a:r>
              <a:rPr lang="tr-TR" b="1" dirty="0">
                <a:latin typeface="Times New Roman" pitchFamily="18" charset="0"/>
                <a:cs typeface="Times New Roman" pitchFamily="18" charset="0"/>
              </a:rPr>
              <a:t>, Benli ve Tekke yaylası ile Dereli köye yakın peri bacalarına benzeyen yapılara sahip olması ilçeye gelen ziyaretçilerin ilgisini çekmektedir .Ayrıca Beypazarı’nda çok sayıda han, hamam, cami, türbe ve çeşme gibi anıtsal yapılar mevcuttur. Doğal, tarihi ve kültürel özelliklerinin yanı sıra Beypazarı ilçesinin yöresel kalkınması hayvancılık, tarım, sanayi, ticaret, el sanatlarına dayanmakta olup ,maden suyu işletmesi ile gıda ve yem sanayisi de ilçedeki ekonomik kalkınmaya katkı sağlamaktadır.</a:t>
            </a:r>
          </a:p>
        </p:txBody>
      </p:sp>
      <p:pic>
        <p:nvPicPr>
          <p:cNvPr id="1026" name="Picture 2" descr="C:\Users\Deniz\Desktop\YİĞİT YILMAZ\karasar-egriova-yaylasi-turu_1701301031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6174771" cy="412937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 name="Dikdörtgen 4"/>
          <p:cNvSpPr/>
          <p:nvPr/>
        </p:nvSpPr>
        <p:spPr>
          <a:xfrm>
            <a:off x="1021926" y="3760046"/>
            <a:ext cx="3835152" cy="369332"/>
          </a:xfrm>
          <a:prstGeom prst="rect">
            <a:avLst/>
          </a:prstGeom>
        </p:spPr>
        <p:txBody>
          <a:bodyPr wrap="none">
            <a:spAutoFit/>
          </a:bodyPr>
          <a:lstStyle/>
          <a:p>
            <a:r>
              <a:rPr lang="tr-TR" b="1" dirty="0"/>
              <a:t>Eğriova Göleti Tabiat Parkı – Beypazarı</a:t>
            </a:r>
          </a:p>
        </p:txBody>
      </p:sp>
      <p:sp>
        <p:nvSpPr>
          <p:cNvPr id="8" name="Dikdörtgen 7"/>
          <p:cNvSpPr/>
          <p:nvPr/>
        </p:nvSpPr>
        <p:spPr>
          <a:xfrm>
            <a:off x="7638873" y="3784375"/>
            <a:ext cx="2568395" cy="369332"/>
          </a:xfrm>
          <a:prstGeom prst="rect">
            <a:avLst/>
          </a:prstGeom>
        </p:spPr>
        <p:txBody>
          <a:bodyPr wrap="none">
            <a:spAutoFit/>
          </a:bodyPr>
          <a:lstStyle/>
          <a:p>
            <a:r>
              <a:rPr lang="tr-TR" b="1" dirty="0"/>
              <a:t>Tekke Yaylası – Beypazarı</a:t>
            </a:r>
          </a:p>
        </p:txBody>
      </p:sp>
    </p:spTree>
    <p:extLst>
      <p:ext uri="{BB962C8B-B14F-4D97-AF65-F5344CB8AC3E}">
        <p14:creationId xmlns:p14="http://schemas.microsoft.com/office/powerpoint/2010/main" val="3240330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eypazarı İnözü Vadisi 4K (kısa Drone Çekimi )">
            <a:hlinkClick r:id="" action="ppaction://media"/>
            <a:extLst>
              <a:ext uri="{FF2B5EF4-FFF2-40B4-BE49-F238E27FC236}">
                <a16:creationId xmlns:a16="http://schemas.microsoft.com/office/drawing/2014/main" id="{A6613BFE-C30C-4F89-8AFA-B2B96A908C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3501" y="768199"/>
            <a:ext cx="9110662" cy="5124748"/>
          </a:xfrm>
          <a:prstGeom prst="rect">
            <a:avLst/>
          </a:prstGeom>
        </p:spPr>
      </p:pic>
      <p:sp>
        <p:nvSpPr>
          <p:cNvPr id="3" name="Rectangle 30"/>
          <p:cNvSpPr/>
          <p:nvPr/>
        </p:nvSpPr>
        <p:spPr>
          <a:xfrm>
            <a:off x="2503072" y="260397"/>
            <a:ext cx="6338170" cy="307777"/>
          </a:xfrm>
          <a:prstGeom prst="rect">
            <a:avLst/>
          </a:prstGeom>
          <a:solidFill>
            <a:schemeClr val="accent1">
              <a:lumMod val="60000"/>
              <a:lumOff val="40000"/>
            </a:schemeClr>
          </a:solidFill>
          <a:effectLst>
            <a:softEdge rad="12700"/>
          </a:effectLst>
        </p:spPr>
        <p:txBody>
          <a:bodyPr wrap="square">
            <a:spAutoFit/>
          </a:bodyPr>
          <a:lstStyle/>
          <a:p>
            <a:pPr lvl="0"/>
            <a:r>
              <a:rPr lang="tr-TR" sz="1400" b="1" dirty="0">
                <a:solidFill>
                  <a:schemeClr val="accent1">
                    <a:lumMod val="75000"/>
                  </a:schemeClr>
                </a:solidFill>
                <a:latin typeface="Times New Roman" pitchFamily="18" charset="0"/>
                <a:cs typeface="Times New Roman" pitchFamily="18" charset="0"/>
              </a:rPr>
              <a:t>   </a:t>
            </a:r>
            <a:r>
              <a:rPr lang="tr-TR" sz="1400" b="1" dirty="0">
                <a:latin typeface="Times New Roman" pitchFamily="18" charset="0"/>
                <a:cs typeface="Times New Roman" pitchFamily="18" charset="0"/>
              </a:rPr>
              <a:t>                                  İNÖZÜ VADİSİ KISA VİDEO TANITIMI</a:t>
            </a:r>
            <a:endParaRPr lang="en-US" sz="1400" dirty="0"/>
          </a:p>
        </p:txBody>
      </p:sp>
    </p:spTree>
    <p:extLst>
      <p:ext uri="{BB962C8B-B14F-4D97-AF65-F5344CB8AC3E}">
        <p14:creationId xmlns:p14="http://schemas.microsoft.com/office/powerpoint/2010/main" val="34831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52160" y="1648557"/>
            <a:ext cx="1359411" cy="584775"/>
          </a:xfrm>
          <a:prstGeom prst="rect">
            <a:avLst/>
          </a:prstGeom>
          <a:solidFill>
            <a:srgbClr val="00B050"/>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 Tarım</a:t>
            </a:r>
            <a:endParaRPr lang="en-US" sz="3200" b="1" dirty="0">
              <a:solidFill>
                <a:schemeClr val="bg1"/>
              </a:solidFill>
              <a:latin typeface="Times New Roman" pitchFamily="18" charset="0"/>
              <a:cs typeface="Times New Roman" pitchFamily="18" charset="0"/>
            </a:endParaRPr>
          </a:p>
        </p:txBody>
      </p:sp>
      <p:sp>
        <p:nvSpPr>
          <p:cNvPr id="8" name="Rectangle 7"/>
          <p:cNvSpPr/>
          <p:nvPr/>
        </p:nvSpPr>
        <p:spPr>
          <a:xfrm>
            <a:off x="5404105" y="1652296"/>
            <a:ext cx="1227195" cy="584775"/>
          </a:xfrm>
          <a:prstGeom prst="rect">
            <a:avLst/>
          </a:prstGeom>
          <a:solidFill>
            <a:srgbClr val="00B050"/>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Çevre</a:t>
            </a:r>
            <a:endParaRPr lang="en-US" sz="3200" b="1" dirty="0">
              <a:solidFill>
                <a:schemeClr val="bg1"/>
              </a:solidFill>
              <a:latin typeface="Times New Roman" pitchFamily="18" charset="0"/>
              <a:cs typeface="Times New Roman" pitchFamily="18" charset="0"/>
            </a:endParaRPr>
          </a:p>
        </p:txBody>
      </p:sp>
      <p:sp>
        <p:nvSpPr>
          <p:cNvPr id="9" name="Rectangle 8"/>
          <p:cNvSpPr/>
          <p:nvPr/>
        </p:nvSpPr>
        <p:spPr>
          <a:xfrm>
            <a:off x="9234103" y="993527"/>
            <a:ext cx="1938351" cy="584775"/>
          </a:xfrm>
          <a:prstGeom prst="rect">
            <a:avLst/>
          </a:prstGeom>
          <a:solidFill>
            <a:srgbClr val="00B050"/>
          </a:solidFill>
          <a:ln>
            <a:solidFill>
              <a:schemeClr val="accent1">
                <a:lumMod val="75000"/>
              </a:schemeClr>
            </a:solidFill>
          </a:ln>
        </p:spPr>
        <p:txBody>
          <a:bodyPr wrap="none">
            <a:spAutoFit/>
          </a:bodyPr>
          <a:lstStyle/>
          <a:p>
            <a:r>
              <a:rPr lang="tr-TR" sz="3200" b="1" dirty="0">
                <a:solidFill>
                  <a:schemeClr val="bg1"/>
                </a:solidFill>
                <a:latin typeface="Times New Roman" pitchFamily="18" charset="0"/>
                <a:cs typeface="Times New Roman" pitchFamily="18" charset="0"/>
              </a:rPr>
              <a:t>Kalkınma</a:t>
            </a:r>
            <a:endParaRPr lang="en-US" sz="3200" b="1" dirty="0">
              <a:solidFill>
                <a:schemeClr val="bg1"/>
              </a:solidFill>
              <a:latin typeface="Times New Roman" pitchFamily="18" charset="0"/>
              <a:cs typeface="Times New Roman" pitchFamily="18" charset="0"/>
            </a:endParaRPr>
          </a:p>
        </p:txBody>
      </p:sp>
      <p:sp>
        <p:nvSpPr>
          <p:cNvPr id="11" name="Nedadbuet pil 24"/>
          <p:cNvSpPr>
            <a:spLocks noChangeArrowheads="1"/>
          </p:cNvSpPr>
          <p:nvPr/>
        </p:nvSpPr>
        <p:spPr bwMode="auto">
          <a:xfrm rot="988647" flipH="1">
            <a:off x="1707229" y="392037"/>
            <a:ext cx="1083496" cy="1202980"/>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rgbClr val="92D050"/>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defRPr/>
            </a:pPr>
            <a:endParaRPr lang="da-DK" noProof="1">
              <a:solidFill>
                <a:srgbClr val="FFFFFF"/>
              </a:solidFill>
              <a:latin typeface="Calibri" pitchFamily="-65" charset="0"/>
              <a:ea typeface="ＭＳ Ｐゴシック" pitchFamily="-65" charset="-128"/>
            </a:endParaRPr>
          </a:p>
        </p:txBody>
      </p:sp>
      <p:grpSp>
        <p:nvGrpSpPr>
          <p:cNvPr id="13" name="Group 12"/>
          <p:cNvGrpSpPr/>
          <p:nvPr/>
        </p:nvGrpSpPr>
        <p:grpSpPr>
          <a:xfrm>
            <a:off x="3981998" y="203793"/>
            <a:ext cx="3965822" cy="1134317"/>
            <a:chOff x="162550" y="993589"/>
            <a:chExt cx="3842194" cy="1200685"/>
          </a:xfrm>
          <a:solidFill>
            <a:srgbClr val="92D050"/>
          </a:solidFill>
          <a:scene3d>
            <a:camera prst="perspectiveFront"/>
            <a:lightRig rig="threePt" dir="t"/>
          </a:scene3d>
        </p:grpSpPr>
        <p:sp>
          <p:nvSpPr>
            <p:cNvPr id="14" name="Rectangle 13"/>
            <p:cNvSpPr/>
            <p:nvPr/>
          </p:nvSpPr>
          <p:spPr>
            <a:xfrm>
              <a:off x="162550" y="993589"/>
              <a:ext cx="3842194" cy="1200685"/>
            </a:xfrm>
            <a:prstGeom prst="rect">
              <a:avLst/>
            </a:prstGeom>
            <a:grpFill/>
            <a:ln w="9525" cap="flat" cmpd="sng" algn="ctr">
              <a:solidFill>
                <a:schemeClr val="tx1"/>
              </a:solidFill>
              <a:prstDash val="solid"/>
              <a:round/>
              <a:headEnd type="none" w="med" len="med"/>
              <a:tailEnd type="none" w="med" len="med"/>
            </a:ln>
            <a:effectLst/>
            <a:sp3d extrusionH="1022350"/>
          </p:spPr>
        </p:sp>
        <p:sp>
          <p:nvSpPr>
            <p:cNvPr id="15" name="Rectangle 14"/>
            <p:cNvSpPr/>
            <p:nvPr/>
          </p:nvSpPr>
          <p:spPr>
            <a:xfrm>
              <a:off x="162550" y="993589"/>
              <a:ext cx="3842194" cy="1200685"/>
            </a:xfrm>
            <a:prstGeom prst="rect">
              <a:avLst/>
            </a:prstGeom>
            <a:grpFill/>
            <a:ln w="9525" cap="flat" cmpd="sng" algn="ctr">
              <a:solidFill>
                <a:schemeClr val="tx1"/>
              </a:solidFill>
              <a:prstDash val="solid"/>
              <a:round/>
              <a:headEnd type="none" w="med" len="med"/>
              <a:tailEnd type="none" w="med" len="med"/>
            </a:ln>
            <a:effectLst/>
            <a:sp3d extrusionH="1022350"/>
          </p:spPr>
          <p:txBody>
            <a:bodyPr lIns="82945" tIns="41473" rIns="82945" bIns="41473"/>
            <a:lstStyle/>
            <a:p>
              <a:endParaRPr lang="en-US" sz="4800" b="1">
                <a:solidFill>
                  <a:srgbClr val="7030A0"/>
                </a:solidFill>
                <a:latin typeface="Calibri Light" panose="020F0302020204030204"/>
              </a:endParaRPr>
            </a:p>
          </p:txBody>
        </p:sp>
      </p:grpSp>
      <p:sp>
        <p:nvSpPr>
          <p:cNvPr id="16" name="Rectangle 15"/>
          <p:cNvSpPr/>
          <p:nvPr/>
        </p:nvSpPr>
        <p:spPr>
          <a:xfrm>
            <a:off x="3403827" y="100008"/>
            <a:ext cx="933417" cy="1200329"/>
          </a:xfrm>
          <a:prstGeom prst="rect">
            <a:avLst/>
          </a:prstGeom>
          <a:solidFill>
            <a:schemeClr val="bg1"/>
          </a:solidFill>
          <a:ln>
            <a:solidFill>
              <a:srgbClr val="00B050"/>
            </a:solidFill>
          </a:ln>
        </p:spPr>
        <p:txBody>
          <a:bodyPr wrap="square">
            <a:spAutoFit/>
          </a:bodyPr>
          <a:lstStyle/>
          <a:p>
            <a:r>
              <a:rPr lang="tr-TR" sz="7200" dirty="0">
                <a:solidFill>
                  <a:schemeClr val="accent1">
                    <a:lumMod val="60000"/>
                    <a:lumOff val="40000"/>
                  </a:schemeClr>
                </a:solidFill>
              </a:rPr>
              <a:t> </a:t>
            </a:r>
            <a:r>
              <a:rPr lang="tr-TR" sz="7200" dirty="0">
                <a:solidFill>
                  <a:srgbClr val="00B050"/>
                </a:solidFill>
              </a:rPr>
              <a:t>S</a:t>
            </a:r>
            <a:endParaRPr lang="en-US" sz="7200" dirty="0">
              <a:solidFill>
                <a:srgbClr val="00B050"/>
              </a:solidFill>
            </a:endParaRPr>
          </a:p>
        </p:txBody>
      </p:sp>
      <p:sp>
        <p:nvSpPr>
          <p:cNvPr id="19" name="Rectangle 18"/>
          <p:cNvSpPr/>
          <p:nvPr/>
        </p:nvSpPr>
        <p:spPr>
          <a:xfrm>
            <a:off x="4506612" y="496165"/>
            <a:ext cx="3183372" cy="523220"/>
          </a:xfrm>
          <a:prstGeom prst="rect">
            <a:avLst/>
          </a:prstGeom>
        </p:spPr>
        <p:txBody>
          <a:bodyPr wrap="none">
            <a:spAutoFit/>
          </a:bodyPr>
          <a:lstStyle/>
          <a:p>
            <a:pPr>
              <a:buFont typeface="Times New Roman" charset="0"/>
              <a:buNone/>
              <a:defRPr/>
            </a:pPr>
            <a:r>
              <a:rPr lang="tr-TR" sz="2800" b="1" dirty="0">
                <a:latin typeface="Times New Roman" pitchFamily="18" charset="0"/>
                <a:cs typeface="Times New Roman" pitchFamily="18" charset="0"/>
              </a:rPr>
              <a:t> GÜÇLÜ YÖNLER</a:t>
            </a:r>
          </a:p>
        </p:txBody>
      </p:sp>
      <p:sp>
        <p:nvSpPr>
          <p:cNvPr id="17" name="Rectangle 13"/>
          <p:cNvSpPr/>
          <p:nvPr/>
        </p:nvSpPr>
        <p:spPr bwMode="auto">
          <a:xfrm>
            <a:off x="159940" y="2321115"/>
            <a:ext cx="3884890" cy="3932751"/>
          </a:xfrm>
          <a:prstGeom prst="rect">
            <a:avLst/>
          </a:prstGeom>
          <a:solidFill>
            <a:srgbClr val="92D050"/>
          </a:solidFill>
          <a:ln w="9525" cap="flat" cmpd="sng" algn="ctr">
            <a:solidFill>
              <a:schemeClr val="tx1"/>
            </a:solidFill>
            <a:prstDash val="solid"/>
            <a:round/>
            <a:headEnd type="none" w="med" len="med"/>
            <a:tailEnd type="none" w="med" len="med"/>
          </a:ln>
          <a:effectLst/>
          <a:scene3d>
            <a:camera prst="perspectiveFront"/>
            <a:lightRig rig="threePt" dir="t"/>
          </a:scene3d>
          <a:sp3d extrusionH="1022350"/>
        </p:spPr>
        <p:txBody>
          <a:bodyPr lIns="82945" tIns="41473" rIns="82945" bIns="41473"/>
          <a:lstStyle/>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Organik Tarım Projesi Akçakavak Köyü şu anda ilçede organik tarımın en yaygın biçimde yapıldığı ve bundan da hem tarımsal anlamda hem de turizm anlamında yarar sağlayan bir köydür.</a:t>
            </a:r>
          </a:p>
          <a:p>
            <a:pPr marL="285750" indent="-285750">
              <a:buFont typeface="Arial" panose="020B0604020202020204" pitchFamily="34" charset="0"/>
              <a:buChar char="•"/>
            </a:pPr>
            <a:r>
              <a:rPr lang="en-US" dirty="0">
                <a:latin typeface="+mj-lt"/>
                <a:ea typeface="Calibri" panose="020F0502020204030204" pitchFamily="34" charset="0"/>
                <a:cs typeface="Times New Roman" panose="02020603050405020304" pitchFamily="18" charset="0"/>
              </a:rPr>
              <a:t>Ta</a:t>
            </a:r>
            <a:r>
              <a:rPr lang="tr-TR" dirty="0" err="1">
                <a:latin typeface="+mj-lt"/>
                <a:ea typeface="Calibri" panose="020F0502020204030204" pitchFamily="34" charset="0"/>
                <a:cs typeface="Times New Roman" panose="02020603050405020304" pitchFamily="18" charset="0"/>
              </a:rPr>
              <a:t>rı</a:t>
            </a:r>
            <a:r>
              <a:rPr lang="en-US" dirty="0">
                <a:latin typeface="+mj-lt"/>
                <a:ea typeface="Calibri" panose="020F0502020204030204" pitchFamily="34" charset="0"/>
                <a:cs typeface="Times New Roman" panose="02020603050405020304" pitchFamily="18" charset="0"/>
              </a:rPr>
              <a:t>m</a:t>
            </a:r>
            <a:r>
              <a:rPr lang="tr-TR" dirty="0">
                <a:latin typeface="+mj-lt"/>
                <a:ea typeface="Calibri" panose="020F0502020204030204" pitchFamily="34" charset="0"/>
                <a:cs typeface="Times New Roman" panose="02020603050405020304" pitchFamily="18" charset="0"/>
              </a:rPr>
              <a:t>sal  </a:t>
            </a:r>
            <a:r>
              <a:rPr lang="en-US" dirty="0" err="1">
                <a:latin typeface="+mj-lt"/>
                <a:ea typeface="Calibri" panose="020F0502020204030204" pitchFamily="34" charset="0"/>
                <a:cs typeface="Times New Roman" panose="02020603050405020304" pitchFamily="18" charset="0"/>
              </a:rPr>
              <a:t>ürünlerde</a:t>
            </a:r>
            <a:r>
              <a:rPr lang="tr-TR" dirty="0">
                <a:latin typeface="+mj-lt"/>
                <a:ea typeface="Calibri" panose="020F0502020204030204" pitchFamily="34" charset="0"/>
                <a:cs typeface="Times New Roman" panose="02020603050405020304" pitchFamily="18" charset="0"/>
              </a:rPr>
              <a:t>n elde edilen gelirin fazla olması</a:t>
            </a:r>
          </a:p>
          <a:p>
            <a:pPr marL="285750" indent="-285750">
              <a:buFont typeface="Arial" panose="020B0604020202020204" pitchFamily="34" charset="0"/>
              <a:buChar char="•"/>
            </a:pPr>
            <a:r>
              <a:rPr lang="tr-TR" dirty="0" err="1">
                <a:latin typeface="+mj-lt"/>
                <a:ea typeface="Calibri" panose="020F0502020204030204" pitchFamily="34" charset="0"/>
                <a:cs typeface="Times New Roman" panose="02020603050405020304" pitchFamily="18" charset="0"/>
              </a:rPr>
              <a:t>Beypazarının</a:t>
            </a:r>
            <a:r>
              <a:rPr lang="tr-TR" dirty="0">
                <a:latin typeface="+mj-lt"/>
                <a:ea typeface="Calibri" panose="020F0502020204030204" pitchFamily="34" charset="0"/>
                <a:cs typeface="Times New Roman" panose="02020603050405020304" pitchFamily="18" charset="0"/>
              </a:rPr>
              <a:t> iklim ekolojik potansiyelinin tarıma elverişli olması</a:t>
            </a:r>
          </a:p>
          <a:p>
            <a:pPr marL="285750" indent="-285750">
              <a:buFont typeface="Arial" panose="020B0604020202020204" pitchFamily="34" charset="0"/>
              <a:buChar char="•"/>
            </a:pPr>
            <a:r>
              <a:rPr lang="en-US" dirty="0" err="1">
                <a:latin typeface="+mj-lt"/>
                <a:ea typeface="Calibri" panose="020F0502020204030204" pitchFamily="34" charset="0"/>
                <a:cs typeface="Times New Roman" panose="02020603050405020304" pitchFamily="18" charset="0"/>
              </a:rPr>
              <a:t>Yöredeki</a:t>
            </a:r>
            <a:r>
              <a:rPr lang="en-US" dirty="0">
                <a:latin typeface="+mj-lt"/>
                <a:ea typeface="Calibri" panose="020F0502020204030204" pitchFamily="34" charset="0"/>
                <a:cs typeface="Times New Roman" panose="02020603050405020304" pitchFamily="18" charset="0"/>
              </a:rPr>
              <a:t> </a:t>
            </a:r>
            <a:r>
              <a:rPr lang="tr-TR" dirty="0">
                <a:latin typeface="+mj-lt"/>
                <a:ea typeface="Calibri" panose="020F0502020204030204" pitchFamily="34" charset="0"/>
                <a:cs typeface="Times New Roman" panose="02020603050405020304" pitchFamily="18" charset="0"/>
              </a:rPr>
              <a:t>kırsal turizm (kent çiftlikleri, hobi bahçeleri)</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potansiyeli</a:t>
            </a:r>
            <a:r>
              <a:rPr lang="en-US" dirty="0">
                <a:latin typeface="+mj-lt"/>
                <a:ea typeface="Calibri" panose="020F0502020204030204" pitchFamily="34" charset="0"/>
                <a:cs typeface="Times New Roman" panose="02020603050405020304" pitchFamily="18" charset="0"/>
              </a:rPr>
              <a:t> </a:t>
            </a:r>
            <a:endParaRPr lang="tr-TR"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Beypazarı'nın verimli topraklara sahip olan bir ilçe olması</a:t>
            </a:r>
          </a:p>
        </p:txBody>
      </p:sp>
      <p:sp>
        <p:nvSpPr>
          <p:cNvPr id="18" name="Rectangle 13"/>
          <p:cNvSpPr/>
          <p:nvPr/>
        </p:nvSpPr>
        <p:spPr bwMode="auto">
          <a:xfrm>
            <a:off x="4196219" y="2321116"/>
            <a:ext cx="3642968" cy="3932750"/>
          </a:xfrm>
          <a:prstGeom prst="rect">
            <a:avLst/>
          </a:prstGeom>
          <a:solidFill>
            <a:srgbClr val="92D050"/>
          </a:solidFill>
          <a:ln w="9525" cap="flat" cmpd="sng" algn="ctr">
            <a:solidFill>
              <a:schemeClr val="tx1"/>
            </a:solidFill>
            <a:prstDash val="solid"/>
            <a:round/>
            <a:headEnd type="none" w="med" len="med"/>
            <a:tailEnd type="none" w="med" len="med"/>
          </a:ln>
          <a:effectLst/>
          <a:scene3d>
            <a:camera prst="perspectiveFront"/>
            <a:lightRig rig="threePt" dir="t"/>
          </a:scene3d>
          <a:sp3d extrusionH="1022350"/>
        </p:spPr>
        <p:txBody>
          <a:bodyPr lIns="82945" tIns="41473" rIns="82945" bIns="41473"/>
          <a:lstStyle/>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Kentin özgün konut dokusunun korunuyor olması </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Geleneksel dokunun sürdürülebilirliği açısından içinde yaşayan kişilerin var olması </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Araştırma alanının tarihi çarşı ile doğal ve arkeolojik sit alanlarına yakın olması </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Restorasyonu tamamlanmış  konutların yoğun olması </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Anıt ağaç gibi doğal oluşumların varlığı</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Geleneksel yapıların korunması</a:t>
            </a:r>
          </a:p>
        </p:txBody>
      </p:sp>
      <p:sp>
        <p:nvSpPr>
          <p:cNvPr id="20" name="Rectangle 13"/>
          <p:cNvSpPr/>
          <p:nvPr/>
        </p:nvSpPr>
        <p:spPr bwMode="auto">
          <a:xfrm>
            <a:off x="7997924" y="1649043"/>
            <a:ext cx="3989484" cy="4604823"/>
          </a:xfrm>
          <a:prstGeom prst="rect">
            <a:avLst/>
          </a:prstGeom>
          <a:solidFill>
            <a:srgbClr val="92D050"/>
          </a:solidFill>
          <a:ln w="9525" cap="flat" cmpd="sng" algn="ctr">
            <a:solidFill>
              <a:schemeClr val="tx1"/>
            </a:solidFill>
            <a:prstDash val="solid"/>
            <a:round/>
            <a:headEnd type="none" w="med" len="med"/>
            <a:tailEnd type="none" w="med" len="med"/>
          </a:ln>
          <a:effectLst/>
          <a:scene3d>
            <a:camera prst="perspectiveFront"/>
            <a:lightRig rig="threePt" dir="t"/>
          </a:scene3d>
          <a:sp3d extrusionH="1022350"/>
        </p:spPr>
        <p:txBody>
          <a:bodyPr lIns="82945" tIns="41473" rIns="82945" bIns="41473"/>
          <a:lstStyle/>
          <a:p>
            <a:pPr marL="285750" indent="-285750">
              <a:buFont typeface="Arial" panose="020B0604020202020204" pitchFamily="34" charset="0"/>
              <a:buChar char="•"/>
            </a:pPr>
            <a:r>
              <a:rPr lang="tr-TR" dirty="0" err="1">
                <a:latin typeface="+mj-lt"/>
                <a:ea typeface="Calibri" panose="020F0502020204030204" pitchFamily="34" charset="0"/>
                <a:cs typeface="Times New Roman" panose="02020603050405020304" pitchFamily="18" charset="0"/>
              </a:rPr>
              <a:t>İnözü</a:t>
            </a:r>
            <a:r>
              <a:rPr lang="tr-TR" dirty="0">
                <a:latin typeface="+mj-lt"/>
                <a:ea typeface="Calibri" panose="020F0502020204030204" pitchFamily="34" charset="0"/>
                <a:cs typeface="Times New Roman" panose="02020603050405020304" pitchFamily="18" charset="0"/>
              </a:rPr>
              <a:t> vadisi koruma  sit  alanı olduğundan vadi tabanındaki bağlık alanlar ve mevcut  bitki örtüsü korunmuştur bu nedenle geleneksel yaşam tarzı yaşatılması.</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Vadinin arkeolojik özelliklerinin turizme katkı sağlanması.</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Geleneksel  yapıların çoğu restore edilip turizme kazandırılması</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El sanatlarından </a:t>
            </a:r>
            <a:r>
              <a:rPr lang="tr-TR" dirty="0" err="1">
                <a:latin typeface="+mj-lt"/>
                <a:ea typeface="Calibri" panose="020F0502020204030204" pitchFamily="34" charset="0"/>
                <a:cs typeface="Times New Roman" panose="02020603050405020304" pitchFamily="18" charset="0"/>
              </a:rPr>
              <a:t>telkari</a:t>
            </a:r>
            <a:r>
              <a:rPr lang="tr-TR" dirty="0">
                <a:latin typeface="+mj-lt"/>
                <a:ea typeface="Calibri" panose="020F0502020204030204" pitchFamily="34" charset="0"/>
                <a:cs typeface="Times New Roman" panose="02020603050405020304" pitchFamily="18" charset="0"/>
              </a:rPr>
              <a:t> işçiliğinin yurt dışında da tanıtım ve pazarlaması yapılması. </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Geleneksel el sanatlarının turizme katkısı.</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Kaplıca turizminin gelişmekte olması.</a:t>
            </a:r>
          </a:p>
          <a:p>
            <a:pPr marL="285750" indent="-285750">
              <a:buFont typeface="Arial" panose="020B0604020202020204" pitchFamily="34" charset="0"/>
              <a:buChar char="•"/>
            </a:pPr>
            <a:r>
              <a:rPr lang="tr-TR" dirty="0">
                <a:latin typeface="+mj-lt"/>
                <a:ea typeface="Calibri" panose="020F0502020204030204" pitchFamily="34" charset="0"/>
                <a:cs typeface="Times New Roman" panose="02020603050405020304" pitchFamily="18" charset="0"/>
              </a:rPr>
              <a:t>Tabiat parklarının varlığı.</a:t>
            </a:r>
          </a:p>
          <a:p>
            <a:pPr marL="285750" indent="-285750">
              <a:buFont typeface="Arial" panose="020B0604020202020204" pitchFamily="34" charset="0"/>
              <a:buChar char="•"/>
            </a:pPr>
            <a:endParaRPr lang="tr-TR" dirty="0">
              <a:latin typeface="+mj-lt"/>
              <a:ea typeface="Calibri" panose="020F0502020204030204" pitchFamily="34" charset="0"/>
              <a:cs typeface="Times New Roman" panose="02020603050405020304" pitchFamily="18" charset="0"/>
            </a:endParaRPr>
          </a:p>
        </p:txBody>
      </p:sp>
      <p:sp>
        <p:nvSpPr>
          <p:cNvPr id="22" name="Nedadbuet pil 24"/>
          <p:cNvSpPr>
            <a:spLocks noChangeArrowheads="1"/>
          </p:cNvSpPr>
          <p:nvPr/>
        </p:nvSpPr>
        <p:spPr bwMode="auto">
          <a:xfrm rot="21365856">
            <a:off x="8267899" y="436198"/>
            <a:ext cx="1091533" cy="832748"/>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rgbClr val="92D050"/>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endParaRPr lang="da-DK" noProof="1">
              <a:solidFill>
                <a:srgbClr val="FFFFFF"/>
              </a:solidFill>
              <a:latin typeface="Calibri" pitchFamily="-65" charset="0"/>
              <a:ea typeface="ＭＳ Ｐゴシック" pitchFamily="-65" charset="-128"/>
            </a:endParaRPr>
          </a:p>
        </p:txBody>
      </p:sp>
      <p:sp>
        <p:nvSpPr>
          <p:cNvPr id="10" name="Nedadbuet pil 24"/>
          <p:cNvSpPr>
            <a:spLocks noChangeArrowheads="1"/>
          </p:cNvSpPr>
          <p:nvPr/>
        </p:nvSpPr>
        <p:spPr bwMode="auto">
          <a:xfrm rot="1305256">
            <a:off x="6602023" y="1068432"/>
            <a:ext cx="827013" cy="866569"/>
          </a:xfrm>
          <a:custGeom>
            <a:avLst/>
            <a:gdLst>
              <a:gd name="T0" fmla="*/ 150958 w 1203728"/>
              <a:gd name="T1" fmla="*/ 91380 h 1038311"/>
              <a:gd name="T2" fmla="*/ 301919 w 1203728"/>
              <a:gd name="T3" fmla="*/ 73105 h 1038311"/>
              <a:gd name="T4" fmla="*/ 964522 w 1203728"/>
              <a:gd name="T5" fmla="*/ 530013 h 1038311"/>
              <a:gd name="T6" fmla="*/ 1203325 w 1203728"/>
              <a:gd name="T7" fmla="*/ 530012 h 1038311"/>
              <a:gd name="T8" fmla="*/ 930377 w 1203728"/>
              <a:gd name="T9" fmla="*/ 1038225 h 1038311"/>
              <a:gd name="T10" fmla="*/ 423801 w 1203728"/>
              <a:gd name="T11" fmla="*/ 530012 h 1038311"/>
              <a:gd name="T12" fmla="*/ 662603 w 1203728"/>
              <a:gd name="T13" fmla="*/ 530012 h 1038311"/>
              <a:gd name="T14" fmla="*/ 0 60000 65536"/>
              <a:gd name="T15" fmla="*/ 0 60000 65536"/>
              <a:gd name="T16" fmla="*/ 0 60000 65536"/>
              <a:gd name="T17" fmla="*/ 0 60000 65536"/>
              <a:gd name="T18" fmla="*/ 0 60000 65536"/>
              <a:gd name="T19" fmla="*/ 0 60000 65536"/>
              <a:gd name="T20" fmla="*/ 0 60000 65536"/>
              <a:gd name="T21" fmla="*/ 0 w 1203728"/>
              <a:gd name="T22" fmla="*/ 0 h 1038311"/>
              <a:gd name="T23" fmla="*/ 1203728 w 1203728"/>
              <a:gd name="T24" fmla="*/ 1038311 h 1038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3728" h="1038311" stroke="0" extrusionOk="0">
                <a:moveTo>
                  <a:pt x="930689" y="1038311"/>
                </a:moveTo>
                <a:lnTo>
                  <a:pt x="423943" y="530056"/>
                </a:lnTo>
                <a:lnTo>
                  <a:pt x="662825" y="530056"/>
                </a:lnTo>
                <a:cubicBezTo>
                  <a:pt x="520679" y="245966"/>
                  <a:pt x="269942" y="73111"/>
                  <a:pt x="0" y="73110"/>
                </a:cubicBezTo>
                <a:lnTo>
                  <a:pt x="302020" y="73111"/>
                </a:lnTo>
                <a:cubicBezTo>
                  <a:pt x="571963" y="73111"/>
                  <a:pt x="822699" y="245967"/>
                  <a:pt x="964845" y="530057"/>
                </a:cubicBezTo>
                <a:lnTo>
                  <a:pt x="1203728" y="530056"/>
                </a:lnTo>
                <a:lnTo>
                  <a:pt x="930689" y="1038311"/>
                </a:lnTo>
                <a:close/>
              </a:path>
              <a:path w="1203728" h="1038311" stroke="0" extrusionOk="0">
                <a:moveTo>
                  <a:pt x="151011" y="91389"/>
                </a:moveTo>
                <a:cubicBezTo>
                  <a:pt x="150548" y="91389"/>
                  <a:pt x="143913" y="93355"/>
                  <a:pt x="143050" y="93748"/>
                </a:cubicBezTo>
                <a:lnTo>
                  <a:pt x="145831" y="93748"/>
                </a:lnTo>
                <a:cubicBezTo>
                  <a:pt x="147158" y="93355"/>
                  <a:pt x="150148" y="91782"/>
                  <a:pt x="151011" y="91389"/>
                </a:cubicBezTo>
                <a:close/>
              </a:path>
              <a:path w="1203728" h="1038311" fill="none" extrusionOk="0">
                <a:moveTo>
                  <a:pt x="151009" y="91388"/>
                </a:moveTo>
                <a:cubicBezTo>
                  <a:pt x="182470" y="87580"/>
                  <a:pt x="166381" y="0"/>
                  <a:pt x="302020" y="73111"/>
                </a:cubicBezTo>
                <a:cubicBezTo>
                  <a:pt x="571963" y="73111"/>
                  <a:pt x="822699" y="245967"/>
                  <a:pt x="964845" y="530057"/>
                </a:cubicBezTo>
                <a:lnTo>
                  <a:pt x="1203728" y="530056"/>
                </a:lnTo>
                <a:lnTo>
                  <a:pt x="930689" y="1038311"/>
                </a:lnTo>
                <a:lnTo>
                  <a:pt x="423943" y="530056"/>
                </a:lnTo>
                <a:lnTo>
                  <a:pt x="662825" y="530056"/>
                </a:lnTo>
              </a:path>
            </a:pathLst>
          </a:custGeom>
          <a:solidFill>
            <a:srgbClr val="92D050"/>
          </a:solidFill>
          <a:ln w="9525">
            <a:solidFill>
              <a:schemeClr val="tx1"/>
            </a:solidFill>
            <a:miter lim="800000"/>
            <a:headEnd/>
            <a:tailEnd/>
          </a:ln>
          <a:effectLst>
            <a:outerShdw blurRad="63500" dist="25400" dir="3719958" sx="99001" sy="99001" algn="t" rotWithShape="0">
              <a:srgbClr val="000000">
                <a:alpha val="37000"/>
              </a:srgbClr>
            </a:outerShdw>
          </a:effectLst>
        </p:spPr>
        <p:txBody>
          <a:bodyPr lIns="82945" tIns="41473" rIns="82945" bIns="41473" anchor="ctr"/>
          <a:lstStyle/>
          <a:p>
            <a:pPr marL="311045" indent="-311045" algn="ctr"/>
            <a:endParaRPr lang="da-DK" noProof="1">
              <a:solidFill>
                <a:srgbClr val="FFFFFF"/>
              </a:solidFill>
              <a:latin typeface="Calibri" pitchFamily="-65" charset="0"/>
              <a:ea typeface="ＭＳ Ｐゴシック" pitchFamily="-65" charset="-128"/>
            </a:endParaRPr>
          </a:p>
        </p:txBody>
      </p:sp>
    </p:spTree>
    <p:extLst>
      <p:ext uri="{BB962C8B-B14F-4D97-AF65-F5344CB8AC3E}">
        <p14:creationId xmlns:p14="http://schemas.microsoft.com/office/powerpoint/2010/main" val="2282512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çayır, açık hava, dağ, alan içeren bir resim&#10;&#10;Açıklama otomatik olarak oluşturuldu">
            <a:extLst>
              <a:ext uri="{FF2B5EF4-FFF2-40B4-BE49-F238E27FC236}">
                <a16:creationId xmlns:a16="http://schemas.microsoft.com/office/drawing/2014/main" id="{0636F1DD-2EDD-4469-8D8A-2806B2627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26061" cy="4529909"/>
          </a:xfrm>
          <a:prstGeom prst="rect">
            <a:avLst/>
          </a:prstGeom>
          <a:effectLst>
            <a:softEdge rad="127000"/>
          </a:effectLst>
        </p:spPr>
      </p:pic>
      <p:pic>
        <p:nvPicPr>
          <p:cNvPr id="5" name="Resim 4" descr="çayır, açık hava, doğa, nehir içeren bir resim&#10;&#10;Açıklama otomatik olarak oluşturuldu">
            <a:extLst>
              <a:ext uri="{FF2B5EF4-FFF2-40B4-BE49-F238E27FC236}">
                <a16:creationId xmlns:a16="http://schemas.microsoft.com/office/drawing/2014/main" id="{A869BCF7-A6EE-4CD5-BCF6-DCCF8D06D4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1" y="1324462"/>
            <a:ext cx="6818334" cy="5113751"/>
          </a:xfrm>
          <a:prstGeom prst="rect">
            <a:avLst/>
          </a:prstGeom>
          <a:effectLst>
            <a:softEdge rad="317500"/>
          </a:effectLst>
        </p:spPr>
      </p:pic>
      <p:sp>
        <p:nvSpPr>
          <p:cNvPr id="4" name="Dikdörtgen 3"/>
          <p:cNvSpPr/>
          <p:nvPr/>
        </p:nvSpPr>
        <p:spPr>
          <a:xfrm>
            <a:off x="88433" y="6438213"/>
            <a:ext cx="2155462" cy="369332"/>
          </a:xfrm>
          <a:prstGeom prst="rect">
            <a:avLst/>
          </a:prstGeom>
        </p:spPr>
        <p:txBody>
          <a:bodyPr wrap="none">
            <a:spAutoFit/>
          </a:bodyPr>
          <a:lstStyle/>
          <a:p>
            <a:r>
              <a:rPr lang="tr-TR" b="1" dirty="0"/>
              <a:t> Karagöl – Beypazarı</a:t>
            </a:r>
          </a:p>
        </p:txBody>
      </p:sp>
    </p:spTree>
    <p:extLst>
      <p:ext uri="{BB962C8B-B14F-4D97-AF65-F5344CB8AC3E}">
        <p14:creationId xmlns:p14="http://schemas.microsoft.com/office/powerpoint/2010/main" val="231957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eniz\Desktop\YİĞİT YILMAZ\imFw0_1569590192_128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3"/>
            <a:ext cx="7701588" cy="421102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Rectangle 30"/>
          <p:cNvSpPr/>
          <p:nvPr/>
        </p:nvSpPr>
        <p:spPr>
          <a:xfrm>
            <a:off x="147918" y="6435899"/>
            <a:ext cx="2179270" cy="369332"/>
          </a:xfrm>
          <a:prstGeom prst="rect">
            <a:avLst/>
          </a:prstGeom>
          <a:solidFill>
            <a:schemeClr val="accent2"/>
          </a:solidFill>
        </p:spPr>
        <p:txBody>
          <a:bodyPr wrap="square">
            <a:spAutoFit/>
          </a:bodyPr>
          <a:lstStyle/>
          <a:p>
            <a:pPr lvl="0"/>
            <a:r>
              <a:rPr lang="tr-TR" b="1" dirty="0">
                <a:latin typeface="Times New Roman" pitchFamily="18" charset="0"/>
                <a:cs typeface="Times New Roman" pitchFamily="18" charset="0"/>
              </a:rPr>
              <a:t>İNÖZÜ VADİSİ </a:t>
            </a:r>
            <a:endParaRPr lang="en-US" dirty="0"/>
          </a:p>
        </p:txBody>
      </p:sp>
      <p:pic>
        <p:nvPicPr>
          <p:cNvPr id="1027" name="Picture 3" descr="C:\Users\Deniz\Desktop\YİĞİT YILMAZ\Njg3Njk3OT-inozu-vadisi-yuruyus-yolu-imar-plani-aski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640" y="2194626"/>
            <a:ext cx="7540042" cy="424127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718815"/>
      </p:ext>
    </p:extLst>
  </p:cSld>
  <p:clrMapOvr>
    <a:masterClrMapping/>
  </p:clrMapOvr>
</p:sld>
</file>

<file path=ppt/theme/theme1.xml><?xml version="1.0" encoding="utf-8"?>
<a:theme xmlns:a="http://schemas.openxmlformats.org/drawingml/2006/main" name="Geçmişe bakış">
  <a:themeElements>
    <a:clrScheme name="Geçmişe bakış">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3963</TotalTime>
  <Words>1056</Words>
  <Application>Microsoft Office PowerPoint</Application>
  <PresentationFormat>Geniş ekran</PresentationFormat>
  <Paragraphs>148</Paragraphs>
  <Slides>14</Slides>
  <Notes>2</Notes>
  <HiddenSlides>0</HiddenSlides>
  <MMClips>1</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14</vt:i4>
      </vt:variant>
    </vt:vector>
  </HeadingPairs>
  <TitlesOfParts>
    <vt:vector size="23" baseType="lpstr">
      <vt:lpstr>Arial</vt:lpstr>
      <vt:lpstr>Calibri</vt:lpstr>
      <vt:lpstr>Calibri Light</vt:lpstr>
      <vt:lpstr>Cambria</vt:lpstr>
      <vt:lpstr>Georgia</vt:lpstr>
      <vt:lpstr>Helvetica</vt:lpstr>
      <vt:lpstr>Segoe UI</vt:lpstr>
      <vt:lpstr>Times New Roman</vt:lpstr>
      <vt:lpstr>Geçmişe bakış</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MOHAMAD KHALED</dc:creator>
  <cp:lastModifiedBy>Hakan Kokturk</cp:lastModifiedBy>
  <cp:revision>220</cp:revision>
  <dcterms:created xsi:type="dcterms:W3CDTF">2020-03-08T08:24:56Z</dcterms:created>
  <dcterms:modified xsi:type="dcterms:W3CDTF">2020-05-09T22:26:14Z</dcterms:modified>
</cp:coreProperties>
</file>